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34" Type="http://schemas.openxmlformats.org/officeDocument/2006/relationships/customXml" Target="../customXml/item1.xml"/><Relationship Id="rId25" Type="http://schemas.openxmlformats.org/officeDocument/2006/relationships/slide" Target="slides/slide20.xml"/><Relationship Id="rId7" Type="http://schemas.openxmlformats.org/officeDocument/2006/relationships/slide" Target="slides/slide2.xml"/><Relationship Id="rId33" Type="http://schemas.openxmlformats.org/officeDocument/2006/relationships/font" Target="fonts/Roboto-boldItalic.fntdata"/><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Roboto-italic.fntdata"/><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3.xml"/><Relationship Id="rId31" Type="http://schemas.openxmlformats.org/officeDocument/2006/relationships/font" Target="fonts/Roboto-bold.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font" Target="fonts/Roboto-regular.fntdata"/><Relationship Id="rId14" Type="http://schemas.openxmlformats.org/officeDocument/2006/relationships/slide" Target="slides/slide9.xml"/><Relationship Id="rId35" Type="http://schemas.openxmlformats.org/officeDocument/2006/relationships/customXml" Target="../customXml/item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sponsorship logo from y &amp; NYGH</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119dc8262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119dc8262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119dc826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119dc826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note there are many other examples that help the above groups which we be sharing at the full workshop.  This is just one to </a:t>
            </a:r>
            <a:r>
              <a:rPr lang="en"/>
              <a:t>illustrate</a:t>
            </a:r>
            <a:r>
              <a:rPr lang="en"/>
              <a:t> how one action can make a big difference.  Word of mouth and regular visits do happen. There is one venue that I </a:t>
            </a:r>
            <a:r>
              <a:rPr lang="en"/>
              <a:t>regularly</a:t>
            </a:r>
            <a:r>
              <a:rPr lang="en"/>
              <a:t> use for meetings because it is quiet. It is well used and popular filled every time I go. The acoustics are brilliant and is a </a:t>
            </a:r>
            <a:r>
              <a:rPr lang="en"/>
              <a:t>pleasant</a:t>
            </a:r>
            <a:r>
              <a:rPr lang="en"/>
              <a:t> space for people to relax and meet others. In training I always find so many people share how noise affects them so it is even wider than what i shared here.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119dc8262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119dc8262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1968591a1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1968591a1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0e386ccc8e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0e386ccc8e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Goin back to an earlier example, of where orders by disabled people were not responded to. This is not something that is rare. I know a lot of people whose drinks have been changed to non </a:t>
            </a:r>
            <a:r>
              <a:rPr lang="en"/>
              <a:t>alcoholic</a:t>
            </a:r>
            <a:r>
              <a:rPr lang="en"/>
              <a:t> because of judgements. This is discriminatory behaviour. Or kicking someone out </a:t>
            </a:r>
            <a:r>
              <a:rPr lang="en"/>
              <a:t>because</a:t>
            </a:r>
            <a:r>
              <a:rPr lang="en"/>
              <a:t> you think their behavior is disruptive to other customers. This </a:t>
            </a:r>
            <a:r>
              <a:rPr lang="en"/>
              <a:t>happens</a:t>
            </a:r>
            <a:r>
              <a:rPr lang="en"/>
              <a:t> too often to people with cerebral palsy, autism ,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01077996f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01077996f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 said above has also been </a:t>
            </a:r>
            <a:r>
              <a:rPr lang="en"/>
              <a:t>expressed</a:t>
            </a:r>
            <a:r>
              <a:rPr lang="en"/>
              <a:t> very similarly by Puneet Sing Singhal: </a:t>
            </a:r>
            <a:r>
              <a:rPr lang="en" sz="1050">
                <a:solidFill>
                  <a:schemeClr val="dk1"/>
                </a:solidFill>
                <a:highlight>
                  <a:srgbClr val="FFFFFF"/>
                </a:highlight>
                <a:latin typeface="Roboto"/>
                <a:ea typeface="Roboto"/>
                <a:cs typeface="Roboto"/>
                <a:sym typeface="Roboto"/>
              </a:rPr>
              <a:t>Instead of seeing disabled people as “too expensive,” what if we saw accessibility as an investment in humanity? Because that’s what it is.</a:t>
            </a:r>
            <a:endParaRPr sz="105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5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chemeClr val="dk1"/>
                </a:solidFill>
                <a:highlight>
                  <a:srgbClr val="FFFFFF"/>
                </a:highlight>
                <a:latin typeface="Roboto"/>
                <a:ea typeface="Roboto"/>
                <a:cs typeface="Roboto"/>
                <a:sym typeface="Roboto"/>
              </a:rPr>
              <a:t>An accessible world doesn’t just help disabled people—it helps everyone. Ramps are for wheelchairs, sure, but they’re also for strollers, delivery workers, and elderly parents.</a:t>
            </a:r>
            <a:endParaRPr sz="105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5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chemeClr val="dk1"/>
                </a:solidFill>
                <a:highlight>
                  <a:srgbClr val="FFFFFF"/>
                </a:highlight>
                <a:latin typeface="Roboto"/>
                <a:ea typeface="Roboto"/>
                <a:cs typeface="Roboto"/>
                <a:sym typeface="Roboto"/>
              </a:rPr>
              <a:t>Captions aren’t just for the Deaf community—they’re for anyone trying to watch a video in a loud café.</a:t>
            </a:r>
            <a:endParaRPr sz="105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5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chemeClr val="dk1"/>
                </a:solidFill>
                <a:highlight>
                  <a:srgbClr val="FFFFFF"/>
                </a:highlight>
                <a:latin typeface="Roboto"/>
                <a:ea typeface="Roboto"/>
                <a:cs typeface="Roboto"/>
                <a:sym typeface="Roboto"/>
              </a:rPr>
              <a:t>I’ve seen the power of inclusion firsthand. When you treat disabled people as equals—when you listen, support, and empower—we thrive. And when we thrive, so does everyone else. </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01f4a5dc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01f4a5dc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Share cinema experience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119dc82624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119dc8262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Disability as a source of </a:t>
            </a:r>
            <a:r>
              <a:rPr lang="en"/>
              <a:t>competitive</a:t>
            </a:r>
            <a:r>
              <a:rPr lang="en"/>
              <a:t> advantage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01077996f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01077996f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050540"/>
                </a:solidFill>
                <a:highlight>
                  <a:srgbClr val="EDF2F6"/>
                </a:highlight>
                <a:latin typeface="Roboto"/>
                <a:ea typeface="Roboto"/>
                <a:cs typeface="Roboto"/>
                <a:sym typeface="Roboto"/>
              </a:rPr>
              <a:t>At its simplest, think about four key things: ( need to ensure everyone understands equality vs equity because this is often confused.</a:t>
            </a:r>
            <a:endParaRPr sz="1200">
              <a:solidFill>
                <a:srgbClr val="050540"/>
              </a:solidFill>
              <a:highlight>
                <a:srgbClr val="EDF2F6"/>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200">
                <a:solidFill>
                  <a:srgbClr val="050540"/>
                </a:solidFill>
                <a:highlight>
                  <a:srgbClr val="EDF2F6"/>
                </a:highlight>
                <a:latin typeface="Roboto"/>
                <a:ea typeface="Roboto"/>
                <a:cs typeface="Roboto"/>
                <a:sym typeface="Roboto"/>
              </a:rPr>
              <a:t>1. Information – ensure you provide accessibility information on your website</a:t>
            </a:r>
            <a:endParaRPr sz="1200">
              <a:solidFill>
                <a:srgbClr val="050540"/>
              </a:solidFill>
              <a:highlight>
                <a:srgbClr val="EDF2F6"/>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200">
                <a:solidFill>
                  <a:srgbClr val="050540"/>
                </a:solidFill>
                <a:highlight>
                  <a:srgbClr val="EDF2F6"/>
                </a:highlight>
                <a:latin typeface="Roboto"/>
                <a:ea typeface="Roboto"/>
                <a:cs typeface="Roboto"/>
                <a:sym typeface="Roboto"/>
              </a:rPr>
              <a:t>2. Customer – ensure that staff have relevant training to serve your customers with understanding and confidence</a:t>
            </a:r>
            <a:endParaRPr sz="1200">
              <a:solidFill>
                <a:srgbClr val="050540"/>
              </a:solidFill>
              <a:highlight>
                <a:srgbClr val="EDF2F6"/>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200">
                <a:solidFill>
                  <a:srgbClr val="050540"/>
                </a:solidFill>
                <a:highlight>
                  <a:srgbClr val="EDF2F6"/>
                </a:highlight>
                <a:latin typeface="Roboto"/>
                <a:ea typeface="Roboto"/>
                <a:cs typeface="Roboto"/>
                <a:sym typeface="Roboto"/>
              </a:rPr>
              <a:t>3. Place – make low cost / no cost improvements to the built environment, amenities and services you offer.</a:t>
            </a:r>
            <a:endParaRPr sz="1200">
              <a:solidFill>
                <a:srgbClr val="050540"/>
              </a:solidFill>
              <a:highlight>
                <a:srgbClr val="EDF2F6"/>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200">
                <a:solidFill>
                  <a:srgbClr val="050540"/>
                </a:solidFill>
                <a:highlight>
                  <a:srgbClr val="EDF2F6"/>
                </a:highlight>
                <a:latin typeface="Roboto"/>
                <a:ea typeface="Roboto"/>
                <a:cs typeface="Roboto"/>
                <a:sym typeface="Roboto"/>
              </a:rPr>
              <a:t>4. Employment – become a more inclusive employer</a:t>
            </a:r>
            <a:endParaRPr sz="1200">
              <a:solidFill>
                <a:srgbClr val="050540"/>
              </a:solidFill>
              <a:highlight>
                <a:srgbClr val="EDF2F6"/>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050540"/>
                </a:solidFill>
                <a:highlight>
                  <a:srgbClr val="EDF2F6"/>
                </a:highlight>
                <a:latin typeface="Roboto"/>
                <a:ea typeface="Roboto"/>
                <a:cs typeface="Roboto"/>
                <a:sym typeface="Roboto"/>
              </a:rPr>
              <a:t>At its simplest, think about four key things:</a:t>
            </a:r>
            <a:endParaRPr sz="1200">
              <a:solidFill>
                <a:srgbClr val="050540"/>
              </a:solidFill>
              <a:highlight>
                <a:srgbClr val="EDF2F6"/>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200">
                <a:solidFill>
                  <a:srgbClr val="050540"/>
                </a:solidFill>
                <a:highlight>
                  <a:srgbClr val="EDF2F6"/>
                </a:highlight>
                <a:latin typeface="Roboto"/>
                <a:ea typeface="Roboto"/>
                <a:cs typeface="Roboto"/>
                <a:sym typeface="Roboto"/>
              </a:rPr>
              <a:t>1. Information – ensure you provide accessibility information on your website</a:t>
            </a:r>
            <a:endParaRPr sz="1200">
              <a:solidFill>
                <a:srgbClr val="050540"/>
              </a:solidFill>
              <a:highlight>
                <a:srgbClr val="EDF2F6"/>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200">
                <a:solidFill>
                  <a:srgbClr val="050540"/>
                </a:solidFill>
                <a:highlight>
                  <a:srgbClr val="EDF2F6"/>
                </a:highlight>
                <a:latin typeface="Roboto"/>
                <a:ea typeface="Roboto"/>
                <a:cs typeface="Roboto"/>
                <a:sym typeface="Roboto"/>
              </a:rPr>
              <a:t>2. Customer – ensure that staff have relevant training to serve your customers with understanding and confidence</a:t>
            </a:r>
            <a:endParaRPr sz="1200">
              <a:solidFill>
                <a:srgbClr val="050540"/>
              </a:solidFill>
              <a:highlight>
                <a:srgbClr val="EDF2F6"/>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200">
                <a:solidFill>
                  <a:srgbClr val="050540"/>
                </a:solidFill>
                <a:highlight>
                  <a:srgbClr val="EDF2F6"/>
                </a:highlight>
                <a:latin typeface="Roboto"/>
                <a:ea typeface="Roboto"/>
                <a:cs typeface="Roboto"/>
                <a:sym typeface="Roboto"/>
              </a:rPr>
              <a:t>3. Place – make low cost / no cost improvements to the built environment, amenities and services you offer.</a:t>
            </a:r>
            <a:endParaRPr sz="1200">
              <a:solidFill>
                <a:srgbClr val="050540"/>
              </a:solidFill>
              <a:highlight>
                <a:srgbClr val="EDF2F6"/>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200">
                <a:solidFill>
                  <a:srgbClr val="050540"/>
                </a:solidFill>
                <a:highlight>
                  <a:srgbClr val="EDF2F6"/>
                </a:highlight>
                <a:latin typeface="Roboto"/>
                <a:ea typeface="Roboto"/>
                <a:cs typeface="Roboto"/>
                <a:sym typeface="Roboto"/>
              </a:rPr>
              <a:t>4. Employment – become a more inclusive employer</a:t>
            </a:r>
            <a:endParaRPr sz="1200">
              <a:solidFill>
                <a:srgbClr val="050540"/>
              </a:solidFill>
              <a:highlight>
                <a:srgbClr val="EDF2F6"/>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8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01077996f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01077996f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595959"/>
                </a:solidFill>
              </a:rPr>
              <a:t>The checklist covers some good points but I can identify when at a venue what else would help as well as instilling confidence in staff for creating a welcoming environment. </a:t>
            </a:r>
            <a:endParaRPr sz="18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01077996f5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01077996f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need to doodle, fiddle etc when listening please do but put yourself on mute.  We may not need this page for webinar?  Use the chat box too - if I do not notice these will be answered in due course by the end. Or joseph will make me aware of them.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fc703662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fc703662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08010558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08010558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07ed15de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07ed15de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d53a1a67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d53a1a67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1326a7eb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1326a7eb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119dc8262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119dc8262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why this session is important to me. I have lived with a hearing loss all my life and have experienced direct and indirect discrimination in different places. My experiences made me more aware of others being excluded from services. This is because people do not see the person but the disability. A disabled person has aspirations, interests and skills like any of us. Therefore excluding disabled people is not only por practice but financially means you are </a:t>
            </a:r>
            <a:r>
              <a:rPr lang="en"/>
              <a:t>losing</a:t>
            </a:r>
            <a:r>
              <a:rPr lang="en"/>
              <a:t> money/revenue. For example, the </a:t>
            </a:r>
            <a:r>
              <a:rPr lang="en"/>
              <a:t>cinema</a:t>
            </a:r>
            <a:r>
              <a:rPr lang="en"/>
              <a:t> only doing captioned </a:t>
            </a:r>
            <a:r>
              <a:rPr lang="en"/>
              <a:t>performances</a:t>
            </a:r>
            <a:r>
              <a:rPr lang="en"/>
              <a:t> rarely and at non peak times means I don’t go nor does my friends/family. We do other things instead.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01077996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01077996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Wheel chair, blind , learning disability- discussion on hidden </a:t>
            </a:r>
            <a:r>
              <a:rPr lang="en"/>
              <a:t>disabilities</a:t>
            </a:r>
            <a:r>
              <a:rPr lang="en"/>
              <a:t> eg cancer, ME, colloscemy, autism, adhd, hearing loss ( the largest group 18 million),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01077996f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01077996f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Speak about perceptions, social model of disability, why disability is negative eg media, stories etc. This is important to cover because business are generally apathetic and unwilling to make changes until they see the negative impact it has on their business.  Speak about self </a:t>
            </a:r>
            <a:r>
              <a:rPr lang="en"/>
              <a:t>identify</a:t>
            </a:r>
            <a:r>
              <a:rPr lang="en"/>
              <a:t>- we need to respect how people choose to </a:t>
            </a:r>
            <a:r>
              <a:rPr lang="en"/>
              <a:t>self</a:t>
            </a:r>
            <a:r>
              <a:rPr lang="en"/>
              <a:t> identify..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1709577b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1709577b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would you feel that you are </a:t>
            </a:r>
            <a:r>
              <a:rPr lang="en"/>
              <a:t>treated</a:t>
            </a:r>
            <a:r>
              <a:rPr lang="en"/>
              <a:t> </a:t>
            </a:r>
            <a:r>
              <a:rPr lang="en"/>
              <a:t>differently</a:t>
            </a:r>
            <a:r>
              <a:rPr lang="en"/>
              <a:t> becoming disabled? It is hard enough facing change of any kind but it is the way we are treated that makes it even harder. We do not want pity but to be treated with respect and </a:t>
            </a:r>
            <a:r>
              <a:rPr lang="en"/>
              <a:t>given</a:t>
            </a:r>
            <a:r>
              <a:rPr lang="en"/>
              <a:t> the same opportunities as non disabled people.  Also this means we are talking about 24% plus their families/friends as potential customers, which is something to remember when we talk about the </a:t>
            </a:r>
            <a:r>
              <a:rPr lang="en"/>
              <a:t>purple</a:t>
            </a:r>
            <a:r>
              <a:rPr lang="en"/>
              <a:t> £ later in this webinar.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1077996f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01077996f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01077996f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01077996f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lt1"/>
                </a:solidFill>
              </a:rPr>
              <a:t>T</a:t>
            </a:r>
            <a:r>
              <a:rPr lang="en" sz="1400">
                <a:solidFill>
                  <a:schemeClr val="dk1"/>
                </a:solidFill>
              </a:rPr>
              <a:t>This is one of the reasons why having a diverse workforce is helpful because you are less likely to make these costly mistakes.  I want to stress that it is important not to be so hung about the language that you don’t employ disable people or serve disabled people as customers. Your body language and the way you interact (actions) are an important clue whether you are treating someone with the same respect as a non disabled person. For example, not looking at the disable person when they talk to you is a no no. Or giving them a different drink than ordered because you perceive they should not. </a:t>
            </a:r>
            <a:endParaRPr sz="1400">
              <a:solidFill>
                <a:schemeClr val="dk1"/>
              </a:solidFill>
            </a:endParaRPr>
          </a:p>
          <a:p>
            <a:pPr indent="0" lvl="0" marL="0" rtl="0" algn="l">
              <a:spcBef>
                <a:spcPts val="1200"/>
              </a:spcBef>
              <a:spcAft>
                <a:spcPts val="0"/>
              </a:spcAft>
              <a:buNone/>
            </a:pPr>
            <a:r>
              <a:t/>
            </a:r>
            <a:endParaRPr sz="7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01077996f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01077996f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This is making it harder for that person to do what they would like because of assumptions of safety. This is very common with people with ill health and disability.  </a:t>
            </a:r>
            <a:endParaRPr sz="18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linkedin.com/in/rachel-barber-29675b105" TargetMode="External"/><Relationship Id="rId4" Type="http://schemas.openxmlformats.org/officeDocument/2006/relationships/hyperlink" Target="mailto:rachel.barber@living4moments.com" TargetMode="External"/><Relationship Id="rId5" Type="http://schemas.openxmlformats.org/officeDocument/2006/relationships/hyperlink" Target="http://www.living4moment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02000"/>
            <a:ext cx="8520600" cy="1680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rPr>
              <a:t>Inclusion -</a:t>
            </a:r>
            <a:endParaRPr>
              <a:solidFill>
                <a:schemeClr val="lt1"/>
              </a:solidFill>
            </a:endParaRPr>
          </a:p>
          <a:p>
            <a:pPr indent="0" lvl="0" marL="0" rtl="0" algn="ctr">
              <a:spcBef>
                <a:spcPts val="0"/>
              </a:spcBef>
              <a:spcAft>
                <a:spcPts val="0"/>
              </a:spcAft>
              <a:buNone/>
            </a:pPr>
            <a:r>
              <a:rPr lang="en">
                <a:solidFill>
                  <a:schemeClr val="lt1"/>
                </a:solidFill>
              </a:rPr>
              <a:t>Webinar for Hospitality</a:t>
            </a:r>
            <a:endParaRPr>
              <a:solidFill>
                <a:schemeClr val="lt1"/>
              </a:solidFill>
            </a:endParaRPr>
          </a:p>
        </p:txBody>
      </p:sp>
      <p:sp>
        <p:nvSpPr>
          <p:cNvPr id="55" name="Google Shape;55;p13"/>
          <p:cNvSpPr txBox="1"/>
          <p:nvPr>
            <p:ph idx="1" type="subTitle"/>
          </p:nvPr>
        </p:nvSpPr>
        <p:spPr>
          <a:xfrm>
            <a:off x="1010050" y="1724850"/>
            <a:ext cx="7326900" cy="12588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400">
                <a:solidFill>
                  <a:schemeClr val="lt1"/>
                </a:solidFill>
              </a:rPr>
              <a:t>Webinar - Presented by  </a:t>
            </a:r>
            <a:endParaRPr sz="2400">
              <a:solidFill>
                <a:schemeClr val="lt1"/>
              </a:solidFill>
            </a:endParaRPr>
          </a:p>
          <a:p>
            <a:pPr indent="0" lvl="0" marL="0" rtl="0" algn="ctr">
              <a:spcBef>
                <a:spcPts val="0"/>
              </a:spcBef>
              <a:spcAft>
                <a:spcPts val="0"/>
              </a:spcAft>
              <a:buNone/>
            </a:pPr>
            <a:r>
              <a:t/>
            </a:r>
            <a:endParaRPr sz="2400">
              <a:solidFill>
                <a:schemeClr val="lt1"/>
              </a:solidFill>
            </a:endParaRPr>
          </a:p>
          <a:p>
            <a:pPr indent="0" lvl="0" marL="0" rtl="0" algn="ctr">
              <a:spcBef>
                <a:spcPts val="0"/>
              </a:spcBef>
              <a:spcAft>
                <a:spcPts val="0"/>
              </a:spcAft>
              <a:buNone/>
            </a:pPr>
            <a:r>
              <a:rPr lang="en" sz="2400">
                <a:solidFill>
                  <a:schemeClr val="lt1"/>
                </a:solidFill>
              </a:rPr>
              <a:t>Rachel Barber </a:t>
            </a:r>
            <a:endParaRPr sz="2400">
              <a:solidFill>
                <a:schemeClr val="lt1"/>
              </a:solidFill>
            </a:endParaRPr>
          </a:p>
        </p:txBody>
      </p:sp>
      <p:pic>
        <p:nvPicPr>
          <p:cNvPr id="56" name="Google Shape;56;p13"/>
          <p:cNvPicPr preferRelativeResize="0"/>
          <p:nvPr/>
        </p:nvPicPr>
        <p:blipFill>
          <a:blip r:embed="rId3">
            <a:alphaModFix/>
          </a:blip>
          <a:stretch>
            <a:fillRect/>
          </a:stretch>
        </p:blipFill>
        <p:spPr>
          <a:xfrm>
            <a:off x="202925" y="2408600"/>
            <a:ext cx="2885525" cy="1689876"/>
          </a:xfrm>
          <a:prstGeom prst="rect">
            <a:avLst/>
          </a:prstGeom>
          <a:noFill/>
          <a:ln>
            <a:noFill/>
          </a:ln>
        </p:spPr>
      </p:pic>
      <p:pic>
        <p:nvPicPr>
          <p:cNvPr id="57" name="Google Shape;57;p13"/>
          <p:cNvPicPr preferRelativeResize="0"/>
          <p:nvPr/>
        </p:nvPicPr>
        <p:blipFill>
          <a:blip r:embed="rId4">
            <a:alphaModFix/>
          </a:blip>
          <a:stretch>
            <a:fillRect/>
          </a:stretch>
        </p:blipFill>
        <p:spPr>
          <a:xfrm>
            <a:off x="0" y="4329500"/>
            <a:ext cx="9074074" cy="540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Actions that make a difference for winning customers</a:t>
            </a:r>
            <a:endParaRPr>
              <a:solidFill>
                <a:schemeClr val="lt1"/>
              </a:solidFill>
            </a:endParaRPr>
          </a:p>
        </p:txBody>
      </p:sp>
      <p:sp>
        <p:nvSpPr>
          <p:cNvPr id="110" name="Google Shape;110;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Within Customer services these will all help towards gaining customer loyalty:</a:t>
            </a:r>
            <a:endParaRPr>
              <a:solidFill>
                <a:schemeClr val="lt1"/>
              </a:solidFill>
            </a:endParaRPr>
          </a:p>
          <a:p>
            <a:pPr indent="-342900" lvl="0" marL="457200" rtl="0" algn="l">
              <a:spcBef>
                <a:spcPts val="1200"/>
              </a:spcBef>
              <a:spcAft>
                <a:spcPts val="0"/>
              </a:spcAft>
              <a:buClr>
                <a:schemeClr val="lt1"/>
              </a:buClr>
              <a:buSzPts val="1800"/>
              <a:buChar char="●"/>
            </a:pPr>
            <a:r>
              <a:rPr lang="en">
                <a:solidFill>
                  <a:schemeClr val="lt1"/>
                </a:solidFill>
              </a:rPr>
              <a:t>Clear information in </a:t>
            </a:r>
            <a:r>
              <a:rPr lang="en">
                <a:solidFill>
                  <a:schemeClr val="lt1"/>
                </a:solidFill>
              </a:rPr>
              <a:t>multiple</a:t>
            </a:r>
            <a:r>
              <a:rPr lang="en">
                <a:solidFill>
                  <a:schemeClr val="lt1"/>
                </a:solidFill>
              </a:rPr>
              <a:t> formats </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Warmth and </a:t>
            </a:r>
            <a:r>
              <a:rPr lang="en">
                <a:solidFill>
                  <a:schemeClr val="lt1"/>
                </a:solidFill>
              </a:rPr>
              <a:t>friendliness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Proactive changes that make people feel </a:t>
            </a:r>
            <a:r>
              <a:rPr lang="en">
                <a:solidFill>
                  <a:schemeClr val="lt1"/>
                </a:solidFill>
              </a:rPr>
              <a:t>welcome</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Time and understanding </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Responsiveness to any concerns raised</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Small changes - which make a positive impact ( example next slide) </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lang="en" sz="2100">
                <a:solidFill>
                  <a:schemeClr val="lt1"/>
                </a:solidFill>
              </a:rPr>
              <a:t>Communication in any business is essential- BIG Impact</a:t>
            </a:r>
            <a:endParaRPr sz="3100">
              <a:solidFill>
                <a:schemeClr val="lt1"/>
              </a:solidFill>
            </a:endParaRPr>
          </a:p>
        </p:txBody>
      </p:sp>
      <p:sp>
        <p:nvSpPr>
          <p:cNvPr id="116" name="Google Shape;116;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Customers will come back if you listen and respond to requests for quieter spaces.</a:t>
            </a:r>
            <a:endParaRPr>
              <a:solidFill>
                <a:schemeClr val="lt1"/>
              </a:solidFill>
            </a:endParaRPr>
          </a:p>
          <a:p>
            <a:pPr indent="0" lvl="0" marL="0" rtl="0" algn="l">
              <a:spcBef>
                <a:spcPts val="1200"/>
              </a:spcBef>
              <a:spcAft>
                <a:spcPts val="0"/>
              </a:spcAft>
              <a:buNone/>
            </a:pPr>
            <a:r>
              <a:rPr lang="en">
                <a:solidFill>
                  <a:schemeClr val="lt1"/>
                </a:solidFill>
              </a:rPr>
              <a:t>Excessive level of noise has a negative impact on many people:</a:t>
            </a:r>
            <a:endParaRPr>
              <a:solidFill>
                <a:schemeClr val="lt1"/>
              </a:solidFill>
            </a:endParaRPr>
          </a:p>
          <a:p>
            <a:pPr indent="-342900" lvl="0" marL="457200" rtl="0" algn="l">
              <a:spcBef>
                <a:spcPts val="1200"/>
              </a:spcBef>
              <a:spcAft>
                <a:spcPts val="0"/>
              </a:spcAft>
              <a:buClr>
                <a:schemeClr val="lt1"/>
              </a:buClr>
              <a:buSzPts val="1800"/>
              <a:buChar char="●"/>
            </a:pPr>
            <a:r>
              <a:rPr lang="en">
                <a:solidFill>
                  <a:schemeClr val="lt1"/>
                </a:solidFill>
              </a:rPr>
              <a:t>1.3 million individuals living with brain injury</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700,000 individuals living with autism</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Nearly 1 million people living with dementia</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People living with auditory processing disorder</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18 million deaf and hard of hearing people. </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And even non disabled people benefit too. Because loud noise can be unpleasant and increases the risk of developing hearing loss. </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20" name="Shape 120"/>
        <p:cNvGrpSpPr/>
        <p:nvPr/>
      </p:nvGrpSpPr>
      <p:grpSpPr>
        <a:xfrm>
          <a:off x="0" y="0"/>
          <a:ext cx="0" cy="0"/>
          <a:chOff x="0" y="0"/>
          <a:chExt cx="0" cy="0"/>
        </a:xfrm>
      </p:grpSpPr>
      <p:sp>
        <p:nvSpPr>
          <p:cNvPr id="121" name="Google Shape;12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Activity - 5 minutes </a:t>
            </a:r>
            <a:endParaRPr>
              <a:solidFill>
                <a:schemeClr val="lt1"/>
              </a:solidFill>
            </a:endParaRPr>
          </a:p>
        </p:txBody>
      </p:sp>
      <p:sp>
        <p:nvSpPr>
          <p:cNvPr id="122" name="Google Shape;12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What actions</a:t>
            </a:r>
            <a:r>
              <a:rPr lang="en">
                <a:solidFill>
                  <a:schemeClr val="lt1"/>
                </a:solidFill>
              </a:rPr>
              <a:t> have made a difference to customers?</a:t>
            </a:r>
            <a:endParaRPr>
              <a:solidFill>
                <a:schemeClr val="lt1"/>
              </a:solidFill>
            </a:endParaRPr>
          </a:p>
          <a:p>
            <a:pPr indent="0" lvl="0" marL="0" rtl="0" algn="l">
              <a:spcBef>
                <a:spcPts val="1200"/>
              </a:spcBef>
              <a:spcAft>
                <a:spcPts val="0"/>
              </a:spcAft>
              <a:buNone/>
            </a:pPr>
            <a:r>
              <a:rPr lang="en">
                <a:solidFill>
                  <a:schemeClr val="lt1"/>
                </a:solidFill>
              </a:rPr>
              <a:t>They may be small actions but the key to the discussion are:</a:t>
            </a:r>
            <a:endParaRPr>
              <a:solidFill>
                <a:schemeClr val="lt1"/>
              </a:solidFill>
            </a:endParaRPr>
          </a:p>
          <a:p>
            <a:pPr indent="-342900" lvl="0" marL="457200" rtl="0" algn="l">
              <a:spcBef>
                <a:spcPts val="1200"/>
              </a:spcBef>
              <a:spcAft>
                <a:spcPts val="0"/>
              </a:spcAft>
              <a:buClr>
                <a:schemeClr val="lt1"/>
              </a:buClr>
              <a:buSzPts val="1800"/>
              <a:buAutoNum type="arabicPeriod"/>
            </a:pPr>
            <a:r>
              <a:rPr lang="en">
                <a:solidFill>
                  <a:schemeClr val="lt1"/>
                </a:solidFill>
              </a:rPr>
              <a:t>How did it help?</a:t>
            </a:r>
            <a:endParaRPr>
              <a:solidFill>
                <a:schemeClr val="lt1"/>
              </a:solidFill>
            </a:endParaRPr>
          </a:p>
          <a:p>
            <a:pPr indent="-342900" lvl="0" marL="457200" rtl="0" algn="l">
              <a:spcBef>
                <a:spcPts val="0"/>
              </a:spcBef>
              <a:spcAft>
                <a:spcPts val="0"/>
              </a:spcAft>
              <a:buClr>
                <a:schemeClr val="lt1"/>
              </a:buClr>
              <a:buSzPts val="1800"/>
              <a:buAutoNum type="arabicPeriod"/>
            </a:pPr>
            <a:r>
              <a:rPr lang="en">
                <a:solidFill>
                  <a:schemeClr val="lt1"/>
                </a:solidFill>
              </a:rPr>
              <a:t>Who did it help? </a:t>
            </a:r>
            <a:endParaRPr>
              <a:solidFill>
                <a:schemeClr val="lt1"/>
              </a:solidFill>
            </a:endParaRPr>
          </a:p>
          <a:p>
            <a:pPr indent="-342900" lvl="0" marL="457200" rtl="0" algn="l">
              <a:spcBef>
                <a:spcPts val="0"/>
              </a:spcBef>
              <a:spcAft>
                <a:spcPts val="0"/>
              </a:spcAft>
              <a:buClr>
                <a:schemeClr val="lt1"/>
              </a:buClr>
              <a:buSzPts val="1800"/>
              <a:buAutoNum type="arabicPeriod"/>
            </a:pPr>
            <a:r>
              <a:rPr lang="en">
                <a:solidFill>
                  <a:schemeClr val="lt1"/>
                </a:solidFill>
              </a:rPr>
              <a:t>What learning can you share from the examples discussed?</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26" name="Shape 126"/>
        <p:cNvGrpSpPr/>
        <p:nvPr/>
      </p:nvGrpSpPr>
      <p:grpSpPr>
        <a:xfrm>
          <a:off x="0" y="0"/>
          <a:ext cx="0" cy="0"/>
          <a:chOff x="0" y="0"/>
          <a:chExt cx="0" cy="0"/>
        </a:xfrm>
      </p:grpSpPr>
      <p:sp>
        <p:nvSpPr>
          <p:cNvPr id="127" name="Google Shape;12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Equality Act</a:t>
            </a:r>
            <a:endParaRPr>
              <a:solidFill>
                <a:schemeClr val="lt1"/>
              </a:solidFill>
            </a:endParaRPr>
          </a:p>
        </p:txBody>
      </p:sp>
      <p:sp>
        <p:nvSpPr>
          <p:cNvPr id="128" name="Google Shape;128;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lt1"/>
                </a:solidFill>
              </a:rPr>
              <a:t>Protected characteristics:</a:t>
            </a:r>
            <a:endParaRPr>
              <a:solidFill>
                <a:schemeClr val="lt1"/>
              </a:solidFill>
            </a:endParaRPr>
          </a:p>
          <a:p>
            <a:pPr indent="-342900" lvl="0" marL="457200" rtl="0" algn="l">
              <a:spcBef>
                <a:spcPts val="1200"/>
              </a:spcBef>
              <a:spcAft>
                <a:spcPts val="0"/>
              </a:spcAft>
              <a:buClr>
                <a:schemeClr val="lt1"/>
              </a:buClr>
              <a:buSzPts val="1800"/>
              <a:buChar char="●"/>
            </a:pPr>
            <a:r>
              <a:rPr lang="en">
                <a:solidFill>
                  <a:schemeClr val="lt1"/>
                </a:solidFill>
              </a:rPr>
              <a:t>Age</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Disability</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Gender reassignment</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Sex</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Civil partnership or marriage</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Pregnancy</a:t>
            </a:r>
            <a:r>
              <a:rPr lang="en">
                <a:solidFill>
                  <a:schemeClr val="lt1"/>
                </a:solidFill>
              </a:rPr>
              <a:t>  &amp; Maternity</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Race</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Religion or Beliefs</a:t>
            </a:r>
            <a:endParaRPr>
              <a:solidFill>
                <a:schemeClr val="lt1"/>
              </a:solidFill>
            </a:endParaRPr>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32" name="Shape 132"/>
        <p:cNvGrpSpPr/>
        <p:nvPr/>
      </p:nvGrpSpPr>
      <p:grpSpPr>
        <a:xfrm>
          <a:off x="0" y="0"/>
          <a:ext cx="0" cy="0"/>
          <a:chOff x="0" y="0"/>
          <a:chExt cx="0" cy="0"/>
        </a:xfrm>
      </p:grpSpPr>
      <p:sp>
        <p:nvSpPr>
          <p:cNvPr id="133" name="Google Shape;13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Equality Act- what does this mean for you?</a:t>
            </a:r>
            <a:endParaRPr>
              <a:solidFill>
                <a:schemeClr val="lt1"/>
              </a:solidFill>
            </a:endParaRPr>
          </a:p>
        </p:txBody>
      </p:sp>
      <p:sp>
        <p:nvSpPr>
          <p:cNvPr id="134" name="Google Shape;134;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rgbClr val="EDF2F6"/>
              </a:solidFill>
            </a:endParaRPr>
          </a:p>
          <a:p>
            <a:pPr indent="0" lvl="0" marL="0" rtl="0" algn="l">
              <a:spcBef>
                <a:spcPts val="1200"/>
              </a:spcBef>
              <a:spcAft>
                <a:spcPts val="0"/>
              </a:spcAft>
              <a:buNone/>
            </a:pPr>
            <a:r>
              <a:rPr lang="en">
                <a:solidFill>
                  <a:srgbClr val="EDF2F6"/>
                </a:solidFill>
              </a:rPr>
              <a:t>By law you must make </a:t>
            </a:r>
            <a:r>
              <a:rPr b="1" lang="en" u="sng">
                <a:solidFill>
                  <a:srgbClr val="EDF2F6"/>
                </a:solidFill>
              </a:rPr>
              <a:t>reasonable adjustments</a:t>
            </a:r>
            <a:r>
              <a:rPr b="1" lang="en">
                <a:solidFill>
                  <a:srgbClr val="EDF2F6"/>
                </a:solidFill>
              </a:rPr>
              <a:t> </a:t>
            </a:r>
            <a:r>
              <a:rPr lang="en">
                <a:solidFill>
                  <a:srgbClr val="EDF2F6"/>
                </a:solidFill>
              </a:rPr>
              <a:t>to provide access to services/goods. </a:t>
            </a:r>
            <a:endParaRPr>
              <a:solidFill>
                <a:srgbClr val="EDF2F6"/>
              </a:solidFill>
            </a:endParaRPr>
          </a:p>
          <a:p>
            <a:pPr indent="0" lvl="0" marL="0" rtl="0" algn="l">
              <a:spcBef>
                <a:spcPts val="1200"/>
              </a:spcBef>
              <a:spcAft>
                <a:spcPts val="0"/>
              </a:spcAft>
              <a:buNone/>
            </a:pPr>
            <a:r>
              <a:rPr lang="en">
                <a:solidFill>
                  <a:srgbClr val="EDF2F6"/>
                </a:solidFill>
              </a:rPr>
              <a:t>You cannot discriminate someone because of a disability or perception of disability nor the people with them. </a:t>
            </a:r>
            <a:endParaRPr>
              <a:solidFill>
                <a:srgbClr val="EDF2F6"/>
              </a:solidFill>
            </a:endParaRPr>
          </a:p>
          <a:p>
            <a:pPr indent="0" lvl="0" marL="0" rtl="0" algn="l">
              <a:spcBef>
                <a:spcPts val="1200"/>
              </a:spcBef>
              <a:spcAft>
                <a:spcPts val="1200"/>
              </a:spcAft>
              <a:buNone/>
            </a:pPr>
            <a:r>
              <a:rPr lang="en">
                <a:solidFill>
                  <a:srgbClr val="EDF2F6"/>
                </a:solidFill>
              </a:rPr>
              <a:t>In practice for hospitality this means listening and responding to customers and employees including ones who may be avoiding your services because of barriers. </a:t>
            </a:r>
            <a:endParaRPr>
              <a:solidFill>
                <a:srgbClr val="EDF2F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38" name="Shape 138"/>
        <p:cNvGrpSpPr/>
        <p:nvPr/>
      </p:nvGrpSpPr>
      <p:grpSpPr>
        <a:xfrm>
          <a:off x="0" y="0"/>
          <a:ext cx="0" cy="0"/>
          <a:chOff x="0" y="0"/>
          <a:chExt cx="0" cy="0"/>
        </a:xfrm>
      </p:grpSpPr>
      <p:sp>
        <p:nvSpPr>
          <p:cNvPr id="139" name="Google Shape;13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Costs vs investment</a:t>
            </a:r>
            <a:endParaRPr>
              <a:solidFill>
                <a:schemeClr val="lt1"/>
              </a:solidFill>
            </a:endParaRPr>
          </a:p>
        </p:txBody>
      </p:sp>
      <p:sp>
        <p:nvSpPr>
          <p:cNvPr id="140" name="Google Shape;140;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chemeClr val="lt1"/>
                </a:solidFill>
              </a:rPr>
              <a:t>A common reason given not to respond positively to access requests are costs.</a:t>
            </a:r>
            <a:endParaRPr>
              <a:solidFill>
                <a:schemeClr val="lt1"/>
              </a:solidFill>
            </a:endParaRPr>
          </a:p>
          <a:p>
            <a:pPr indent="0" lvl="0" marL="0" rtl="0" algn="l">
              <a:spcBef>
                <a:spcPts val="1200"/>
              </a:spcBef>
              <a:spcAft>
                <a:spcPts val="0"/>
              </a:spcAft>
              <a:buNone/>
            </a:pPr>
            <a:r>
              <a:rPr lang="en">
                <a:solidFill>
                  <a:schemeClr val="lt1"/>
                </a:solidFill>
              </a:rPr>
              <a:t>I will rephrase this to</a:t>
            </a:r>
            <a:r>
              <a:rPr lang="en" u="sng">
                <a:solidFill>
                  <a:schemeClr val="lt1"/>
                </a:solidFill>
              </a:rPr>
              <a:t> investment.</a:t>
            </a:r>
            <a:r>
              <a:rPr lang="en">
                <a:solidFill>
                  <a:schemeClr val="lt1"/>
                </a:solidFill>
              </a:rPr>
              <a:t> </a:t>
            </a:r>
            <a:endParaRPr>
              <a:solidFill>
                <a:schemeClr val="lt1"/>
              </a:solidFill>
            </a:endParaRPr>
          </a:p>
          <a:p>
            <a:pPr indent="0" lvl="0" marL="0" rtl="0" algn="l">
              <a:spcBef>
                <a:spcPts val="1200"/>
              </a:spcBef>
              <a:spcAft>
                <a:spcPts val="0"/>
              </a:spcAft>
              <a:buNone/>
            </a:pPr>
            <a:r>
              <a:rPr b="1" lang="en">
                <a:solidFill>
                  <a:schemeClr val="lt1"/>
                </a:solidFill>
              </a:rPr>
              <a:t>Invest </a:t>
            </a:r>
            <a:r>
              <a:rPr lang="en">
                <a:solidFill>
                  <a:schemeClr val="lt1"/>
                </a:solidFill>
              </a:rPr>
              <a:t>in training/talks by disabled people, who will help break down preconceptions in a safe space.</a:t>
            </a:r>
            <a:endParaRPr>
              <a:solidFill>
                <a:schemeClr val="lt1"/>
              </a:solidFill>
            </a:endParaRPr>
          </a:p>
          <a:p>
            <a:pPr indent="0" lvl="0" marL="0" rtl="0" algn="l">
              <a:spcBef>
                <a:spcPts val="1200"/>
              </a:spcBef>
              <a:spcAft>
                <a:spcPts val="0"/>
              </a:spcAft>
              <a:buNone/>
            </a:pPr>
            <a:r>
              <a:rPr b="1" lang="en">
                <a:solidFill>
                  <a:schemeClr val="lt1"/>
                </a:solidFill>
              </a:rPr>
              <a:t>Invest</a:t>
            </a:r>
            <a:r>
              <a:rPr lang="en">
                <a:solidFill>
                  <a:schemeClr val="lt1"/>
                </a:solidFill>
              </a:rPr>
              <a:t> in employing disabled people because this will break down misunderstandings and more. Avoiding expensive mistakes like Boots.</a:t>
            </a:r>
            <a:endParaRPr>
              <a:solidFill>
                <a:schemeClr val="lt1"/>
              </a:solidFill>
            </a:endParaRPr>
          </a:p>
          <a:p>
            <a:pPr indent="0" lvl="0" marL="0" rtl="0" algn="l">
              <a:spcBef>
                <a:spcPts val="1200"/>
              </a:spcBef>
              <a:spcAft>
                <a:spcPts val="0"/>
              </a:spcAft>
              <a:buNone/>
            </a:pPr>
            <a:r>
              <a:rPr b="1" lang="en">
                <a:solidFill>
                  <a:schemeClr val="lt1"/>
                </a:solidFill>
              </a:rPr>
              <a:t>Invest </a:t>
            </a:r>
            <a:r>
              <a:rPr lang="en">
                <a:solidFill>
                  <a:schemeClr val="lt1"/>
                </a:solidFill>
              </a:rPr>
              <a:t>in audits that lead to wider awareness of barriers that can be removed with investment small and large. These can be prioritised on returns.</a:t>
            </a:r>
            <a:endParaRPr>
              <a:solidFill>
                <a:schemeClr val="lt1"/>
              </a:solidFill>
            </a:endParaRPr>
          </a:p>
          <a:p>
            <a:pPr indent="0" lvl="0" marL="0" rtl="0" algn="l">
              <a:spcBef>
                <a:spcPts val="1200"/>
              </a:spcBef>
              <a:spcAft>
                <a:spcPts val="1200"/>
              </a:spcAft>
              <a:buNone/>
            </a:pPr>
            <a:r>
              <a:rPr lang="en">
                <a:solidFill>
                  <a:schemeClr val="lt1"/>
                </a:solidFill>
              </a:rPr>
              <a:t>Which brings me to the </a:t>
            </a:r>
            <a:r>
              <a:rPr b="1" lang="en">
                <a:solidFill>
                  <a:schemeClr val="lt1"/>
                </a:solidFill>
              </a:rPr>
              <a:t>Purple Pound.</a:t>
            </a:r>
            <a:endParaRPr b="1">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44" name="Shape 144"/>
        <p:cNvGrpSpPr/>
        <p:nvPr/>
      </p:nvGrpSpPr>
      <p:grpSpPr>
        <a:xfrm>
          <a:off x="0" y="0"/>
          <a:ext cx="0" cy="0"/>
          <a:chOff x="0" y="0"/>
          <a:chExt cx="0" cy="0"/>
        </a:xfrm>
      </p:grpSpPr>
      <p:sp>
        <p:nvSpPr>
          <p:cNvPr id="145" name="Google Shape;145;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Purple £ - £274 billion a year is </a:t>
            </a:r>
            <a:r>
              <a:rPr lang="en">
                <a:solidFill>
                  <a:schemeClr val="lt1"/>
                </a:solidFill>
              </a:rPr>
              <a:t>lost</a:t>
            </a:r>
            <a:r>
              <a:rPr lang="en">
                <a:solidFill>
                  <a:schemeClr val="lt1"/>
                </a:solidFill>
              </a:rPr>
              <a:t> to the UK economy !</a:t>
            </a:r>
            <a:endParaRPr>
              <a:solidFill>
                <a:schemeClr val="lt1"/>
              </a:solidFill>
            </a:endParaRPr>
          </a:p>
        </p:txBody>
      </p:sp>
      <p:sp>
        <p:nvSpPr>
          <p:cNvPr id="146" name="Google Shape;146;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32500" lnSpcReduction="20000"/>
          </a:bodyPr>
          <a:lstStyle/>
          <a:p>
            <a:pPr indent="0" lvl="0" marL="0" rtl="0" algn="l">
              <a:spcBef>
                <a:spcPts val="0"/>
              </a:spcBef>
              <a:spcAft>
                <a:spcPts val="0"/>
              </a:spcAft>
              <a:buNone/>
            </a:pPr>
            <a:r>
              <a:rPr lang="en" sz="5669">
                <a:solidFill>
                  <a:schemeClr val="lt1"/>
                </a:solidFill>
              </a:rPr>
              <a:t>I</a:t>
            </a:r>
            <a:r>
              <a:rPr lang="en" sz="4500">
                <a:solidFill>
                  <a:schemeClr val="lt1"/>
                </a:solidFill>
              </a:rPr>
              <a:t>n</a:t>
            </a:r>
            <a:r>
              <a:rPr lang="en" sz="4500">
                <a:solidFill>
                  <a:schemeClr val="lt1"/>
                </a:solidFill>
              </a:rPr>
              <a:t> hospitality alone over £15.7 billion a year is lost to hospitality sector because of lack of access.</a:t>
            </a:r>
            <a:endParaRPr sz="4500">
              <a:solidFill>
                <a:schemeClr val="lt1"/>
              </a:solidFill>
            </a:endParaRPr>
          </a:p>
          <a:p>
            <a:pPr indent="0" lvl="0" marL="0" rtl="0" algn="l">
              <a:spcBef>
                <a:spcPts val="1200"/>
              </a:spcBef>
              <a:spcAft>
                <a:spcPts val="0"/>
              </a:spcAft>
              <a:buNone/>
            </a:pPr>
            <a:r>
              <a:rPr lang="en" sz="4500">
                <a:solidFill>
                  <a:schemeClr val="lt1"/>
                </a:solidFill>
              </a:rPr>
              <a:t>Over 70% of disabled customers and their friends/family do not return if the customer had a bad experience.  </a:t>
            </a:r>
            <a:endParaRPr sz="4500">
              <a:solidFill>
                <a:schemeClr val="lt1"/>
              </a:solidFill>
            </a:endParaRPr>
          </a:p>
          <a:p>
            <a:pPr indent="0" lvl="0" marL="0" rtl="0" algn="l">
              <a:spcBef>
                <a:spcPts val="1200"/>
              </a:spcBef>
              <a:spcAft>
                <a:spcPts val="0"/>
              </a:spcAft>
              <a:buNone/>
            </a:pPr>
            <a:r>
              <a:rPr lang="en" sz="4500">
                <a:solidFill>
                  <a:schemeClr val="lt1"/>
                </a:solidFill>
              </a:rPr>
              <a:t>This adds up to the figure above. </a:t>
            </a:r>
            <a:endParaRPr sz="4500">
              <a:solidFill>
                <a:schemeClr val="lt1"/>
              </a:solidFill>
            </a:endParaRPr>
          </a:p>
          <a:p>
            <a:pPr indent="0" lvl="0" marL="0" rtl="0" algn="l">
              <a:spcBef>
                <a:spcPts val="1200"/>
              </a:spcBef>
              <a:spcAft>
                <a:spcPts val="0"/>
              </a:spcAft>
              <a:buNone/>
            </a:pPr>
            <a:r>
              <a:rPr lang="en" sz="4500">
                <a:solidFill>
                  <a:schemeClr val="lt1"/>
                </a:solidFill>
              </a:rPr>
              <a:t>So it makes business sense to make changes that attracts disabled customers. </a:t>
            </a:r>
            <a:endParaRPr sz="4500">
              <a:solidFill>
                <a:schemeClr val="lt1"/>
              </a:solidFill>
            </a:endParaRPr>
          </a:p>
          <a:p>
            <a:pPr indent="0" lvl="0" marL="0" rtl="0" algn="l">
              <a:spcBef>
                <a:spcPts val="1200"/>
              </a:spcBef>
              <a:spcAft>
                <a:spcPts val="0"/>
              </a:spcAft>
              <a:buNone/>
            </a:pPr>
            <a:r>
              <a:rPr lang="en" sz="4500">
                <a:solidFill>
                  <a:schemeClr val="lt1"/>
                </a:solidFill>
              </a:rPr>
              <a:t>For example, a friendly cafe, with staff using a range of communication methods will attract a wider group of customers.</a:t>
            </a:r>
            <a:endParaRPr sz="4500">
              <a:solidFill>
                <a:schemeClr val="lt1"/>
              </a:solidFill>
            </a:endParaRPr>
          </a:p>
          <a:p>
            <a:pPr indent="0" lvl="0" marL="0" rtl="0" algn="l">
              <a:spcBef>
                <a:spcPts val="1200"/>
              </a:spcBef>
              <a:spcAft>
                <a:spcPts val="0"/>
              </a:spcAft>
              <a:buNone/>
            </a:pPr>
            <a:r>
              <a:rPr lang="en" sz="4500">
                <a:solidFill>
                  <a:schemeClr val="lt1"/>
                </a:solidFill>
              </a:rPr>
              <a:t>Awareness of the impact of noise will help you to attract many more potential customers. This includes non disabled people too. </a:t>
            </a:r>
            <a:endParaRPr sz="4500">
              <a:solidFill>
                <a:schemeClr val="lt1"/>
              </a:solidFill>
            </a:endParaRPr>
          </a:p>
          <a:p>
            <a:pPr indent="0" lvl="0" marL="0" rtl="0" algn="l">
              <a:spcBef>
                <a:spcPts val="1200"/>
              </a:spcBef>
              <a:spcAft>
                <a:spcPts val="0"/>
              </a:spcAft>
              <a:buNone/>
            </a:pPr>
            <a:r>
              <a:t/>
            </a:r>
            <a:endParaRPr>
              <a:solidFill>
                <a:schemeClr val="lt1"/>
              </a:solidFill>
            </a:endParaRPr>
          </a:p>
          <a:p>
            <a:pPr indent="0" lvl="0" marL="0" rtl="0" algn="l">
              <a:spcBef>
                <a:spcPts val="1200"/>
              </a:spcBef>
              <a:spcAft>
                <a:spcPts val="1200"/>
              </a:spcAft>
              <a:buNone/>
            </a:pPr>
            <a:r>
              <a:t/>
            </a:r>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50" name="Shape 150"/>
        <p:cNvGrpSpPr/>
        <p:nvPr/>
      </p:nvGrpSpPr>
      <p:grpSpPr>
        <a:xfrm>
          <a:off x="0" y="0"/>
          <a:ext cx="0" cy="0"/>
          <a:chOff x="0" y="0"/>
          <a:chExt cx="0" cy="0"/>
        </a:xfrm>
      </p:grpSpPr>
      <p:sp>
        <p:nvSpPr>
          <p:cNvPr id="151" name="Google Shape;15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Example of good practice that </a:t>
            </a:r>
            <a:r>
              <a:rPr lang="en">
                <a:solidFill>
                  <a:schemeClr val="lt1"/>
                </a:solidFill>
              </a:rPr>
              <a:t>increase</a:t>
            </a:r>
            <a:r>
              <a:rPr lang="en">
                <a:solidFill>
                  <a:schemeClr val="lt1"/>
                </a:solidFill>
              </a:rPr>
              <a:t> business profits</a:t>
            </a:r>
            <a:endParaRPr>
              <a:solidFill>
                <a:schemeClr val="lt1"/>
              </a:solidFill>
            </a:endParaRPr>
          </a:p>
        </p:txBody>
      </p:sp>
      <p:sp>
        <p:nvSpPr>
          <p:cNvPr id="152" name="Google Shape;152;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72222"/>
              </a:lnSpc>
              <a:spcBef>
                <a:spcPts val="0"/>
              </a:spcBef>
              <a:spcAft>
                <a:spcPts val="0"/>
              </a:spcAft>
              <a:buNone/>
            </a:pPr>
            <a:r>
              <a:rPr lang="en" sz="1500">
                <a:solidFill>
                  <a:schemeClr val="lt1"/>
                </a:solidFill>
                <a:highlight>
                  <a:srgbClr val="0000FF"/>
                </a:highlight>
              </a:rPr>
              <a:t>La Trappe is a brewery that makes and distribute beers. They employ disabled people in a number of different roles. Their profits increased and  employee attrition rate and absenteeism had fallen to all-time lows. People don’t want to leave the company and hardly ever call in sick.</a:t>
            </a:r>
            <a:endParaRPr sz="1500">
              <a:solidFill>
                <a:schemeClr val="lt1"/>
              </a:solidFill>
              <a:highlight>
                <a:srgbClr val="0000FF"/>
              </a:highlight>
            </a:endParaRPr>
          </a:p>
          <a:p>
            <a:pPr indent="0" lvl="0" marL="0" rtl="0" algn="l">
              <a:lnSpc>
                <a:spcPct val="172222"/>
              </a:lnSpc>
              <a:spcBef>
                <a:spcPts val="2400"/>
              </a:spcBef>
              <a:spcAft>
                <a:spcPts val="0"/>
              </a:spcAft>
              <a:buNone/>
            </a:pPr>
            <a:r>
              <a:rPr lang="en" sz="1500">
                <a:solidFill>
                  <a:schemeClr val="lt1"/>
                </a:solidFill>
                <a:highlight>
                  <a:srgbClr val="0000FF"/>
                </a:highlight>
              </a:rPr>
              <a:t>Luisa Alemany and Freek Vermuelen’s research found many other benefits with more customers wanting to come back to purchase their products, higher satisfaction from customers. It also improved teamwork leading to  innovations and increased feelings of inclusion and belonging.  </a:t>
            </a:r>
            <a:endParaRPr sz="1500">
              <a:solidFill>
                <a:schemeClr val="lt1"/>
              </a:solidFill>
              <a:highlight>
                <a:srgbClr val="0000FF"/>
              </a:highlight>
            </a:endParaRPr>
          </a:p>
          <a:p>
            <a:pPr indent="0" lvl="0" marL="0" rtl="0" algn="l">
              <a:spcBef>
                <a:spcPts val="2400"/>
              </a:spcBef>
              <a:spcAft>
                <a:spcPts val="1200"/>
              </a:spcAft>
              <a:buNone/>
            </a:pPr>
            <a:r>
              <a:t/>
            </a:r>
            <a:endParaRPr sz="1200">
              <a:solidFill>
                <a:srgbClr val="545D7E"/>
              </a:solidFill>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56" name="Shape 156"/>
        <p:cNvGrpSpPr/>
        <p:nvPr/>
      </p:nvGrpSpPr>
      <p:grpSpPr>
        <a:xfrm>
          <a:off x="0" y="0"/>
          <a:ext cx="0" cy="0"/>
          <a:chOff x="0" y="0"/>
          <a:chExt cx="0" cy="0"/>
        </a:xfrm>
      </p:grpSpPr>
      <p:sp>
        <p:nvSpPr>
          <p:cNvPr id="157" name="Google Shape;15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Accessibility- what does this mean to you?</a:t>
            </a:r>
            <a:endParaRPr>
              <a:solidFill>
                <a:schemeClr val="lt1"/>
              </a:solidFill>
            </a:endParaRPr>
          </a:p>
        </p:txBody>
      </p:sp>
      <p:sp>
        <p:nvSpPr>
          <p:cNvPr id="158" name="Google Shape;158;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highlight>
                  <a:srgbClr val="0000FF"/>
                </a:highlight>
              </a:rPr>
              <a:t>Accessibility is about offering everybody a warm welcome and equitable experiences. It’s about enabling people by:</a:t>
            </a:r>
            <a:endParaRPr>
              <a:solidFill>
                <a:schemeClr val="lt1"/>
              </a:solidFill>
              <a:highlight>
                <a:srgbClr val="0000FF"/>
              </a:highlight>
            </a:endParaRPr>
          </a:p>
          <a:p>
            <a:pPr indent="0" lvl="0" marL="0" rtl="0" algn="l">
              <a:spcBef>
                <a:spcPts val="0"/>
              </a:spcBef>
              <a:spcAft>
                <a:spcPts val="0"/>
              </a:spcAft>
              <a:buNone/>
            </a:pPr>
            <a:r>
              <a:t/>
            </a:r>
            <a:endParaRPr>
              <a:solidFill>
                <a:schemeClr val="lt1"/>
              </a:solidFill>
              <a:highlight>
                <a:srgbClr val="0000FF"/>
              </a:highlight>
            </a:endParaRPr>
          </a:p>
          <a:p>
            <a:pPr indent="-342900" lvl="0" marL="457200" rtl="0" algn="l">
              <a:spcBef>
                <a:spcPts val="0"/>
              </a:spcBef>
              <a:spcAft>
                <a:spcPts val="0"/>
              </a:spcAft>
              <a:buClr>
                <a:schemeClr val="lt1"/>
              </a:buClr>
              <a:buSzPts val="1800"/>
              <a:buChar char="●"/>
            </a:pPr>
            <a:r>
              <a:rPr lang="en">
                <a:solidFill>
                  <a:schemeClr val="lt1"/>
                </a:solidFill>
                <a:highlight>
                  <a:srgbClr val="0000FF"/>
                </a:highlight>
              </a:rPr>
              <a:t>Educating/supporting staff on challenging assumptions/perceptions;</a:t>
            </a:r>
            <a:endParaRPr>
              <a:solidFill>
                <a:schemeClr val="lt1"/>
              </a:solidFill>
              <a:highlight>
                <a:srgbClr val="0000FF"/>
              </a:highlight>
            </a:endParaRPr>
          </a:p>
          <a:p>
            <a:pPr indent="-342900" lvl="0" marL="457200" rtl="0" algn="l">
              <a:spcBef>
                <a:spcPts val="0"/>
              </a:spcBef>
              <a:spcAft>
                <a:spcPts val="0"/>
              </a:spcAft>
              <a:buClr>
                <a:schemeClr val="lt1"/>
              </a:buClr>
              <a:buSzPts val="1800"/>
              <a:buFont typeface="Arial"/>
              <a:buChar char="●"/>
            </a:pPr>
            <a:r>
              <a:rPr lang="en">
                <a:solidFill>
                  <a:schemeClr val="lt1"/>
                </a:solidFill>
                <a:highlight>
                  <a:srgbClr val="0000FF"/>
                </a:highlight>
              </a:rPr>
              <a:t>Removing physical barriers where possible;</a:t>
            </a:r>
            <a:endParaRPr>
              <a:solidFill>
                <a:schemeClr val="lt1"/>
              </a:solidFill>
              <a:highlight>
                <a:srgbClr val="0000FF"/>
              </a:highlight>
            </a:endParaRPr>
          </a:p>
          <a:p>
            <a:pPr indent="-342900" lvl="0" marL="457200" rtl="0" algn="l">
              <a:spcBef>
                <a:spcPts val="0"/>
              </a:spcBef>
              <a:spcAft>
                <a:spcPts val="0"/>
              </a:spcAft>
              <a:buClr>
                <a:schemeClr val="lt1"/>
              </a:buClr>
              <a:buSzPts val="1800"/>
              <a:buFont typeface="Arial"/>
              <a:buChar char="●"/>
            </a:pPr>
            <a:r>
              <a:rPr lang="en">
                <a:solidFill>
                  <a:schemeClr val="lt1"/>
                </a:solidFill>
                <a:highlight>
                  <a:srgbClr val="0000FF"/>
                </a:highlight>
              </a:rPr>
              <a:t>Making service adjustments to allow a wider range of people enjoy their experience.</a:t>
            </a:r>
            <a:endParaRPr>
              <a:solidFill>
                <a:schemeClr val="lt1"/>
              </a:solidFill>
              <a:highlight>
                <a:srgbClr val="0000FF"/>
              </a:highlight>
            </a:endParaRPr>
          </a:p>
          <a:p>
            <a:pPr indent="0" lvl="0" marL="0" rtl="0" algn="l">
              <a:spcBef>
                <a:spcPts val="1200"/>
              </a:spcBef>
              <a:spcAft>
                <a:spcPts val="0"/>
              </a:spcAft>
              <a:buClr>
                <a:schemeClr val="dk1"/>
              </a:buClr>
              <a:buSzPts val="1100"/>
              <a:buFont typeface="Arial"/>
              <a:buNone/>
            </a:pPr>
            <a:r>
              <a:rPr lang="en">
                <a:solidFill>
                  <a:schemeClr val="lt1"/>
                </a:solidFill>
                <a:highlight>
                  <a:srgbClr val="0000FF"/>
                </a:highlight>
              </a:rPr>
              <a:t>Most changes benefit everyone. Eg a ramp/lifts can benefit non disabled people when </a:t>
            </a:r>
            <a:r>
              <a:rPr lang="en">
                <a:solidFill>
                  <a:schemeClr val="lt1"/>
                </a:solidFill>
                <a:highlight>
                  <a:srgbClr val="0000FF"/>
                </a:highlight>
              </a:rPr>
              <a:t>traveling</a:t>
            </a:r>
            <a:r>
              <a:rPr lang="en">
                <a:solidFill>
                  <a:schemeClr val="lt1"/>
                </a:solidFill>
                <a:highlight>
                  <a:srgbClr val="0000FF"/>
                </a:highlight>
              </a:rPr>
              <a:t> with heavy suitcases.</a:t>
            </a:r>
            <a:endParaRPr>
              <a:solidFill>
                <a:srgbClr val="050540"/>
              </a:solidFill>
              <a:highlight>
                <a:schemeClr val="lt1"/>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62" name="Shape 162"/>
        <p:cNvGrpSpPr/>
        <p:nvPr/>
      </p:nvGrpSpPr>
      <p:grpSpPr>
        <a:xfrm>
          <a:off x="0" y="0"/>
          <a:ext cx="0" cy="0"/>
          <a:chOff x="0" y="0"/>
          <a:chExt cx="0" cy="0"/>
        </a:xfrm>
      </p:grpSpPr>
      <p:sp>
        <p:nvSpPr>
          <p:cNvPr id="163" name="Google Shape;16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DF2F6"/>
                </a:solidFill>
              </a:rPr>
              <a:t>Value of </a:t>
            </a:r>
            <a:r>
              <a:rPr lang="en">
                <a:solidFill>
                  <a:srgbClr val="EDF2F6"/>
                </a:solidFill>
              </a:rPr>
              <a:t>checklists- </a:t>
            </a:r>
            <a:endParaRPr>
              <a:solidFill>
                <a:srgbClr val="EDF2F6"/>
              </a:solidFill>
            </a:endParaRPr>
          </a:p>
        </p:txBody>
      </p:sp>
      <p:sp>
        <p:nvSpPr>
          <p:cNvPr id="164" name="Google Shape;164;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lt1"/>
                </a:solidFill>
              </a:rPr>
              <a:t>Checklists are great way of starting your journey towards inclusion. </a:t>
            </a:r>
            <a:endParaRPr>
              <a:solidFill>
                <a:schemeClr val="lt1"/>
              </a:solidFill>
            </a:endParaRPr>
          </a:p>
          <a:p>
            <a:pPr indent="0" lvl="0" marL="0" rtl="0" algn="l">
              <a:spcBef>
                <a:spcPts val="1200"/>
              </a:spcBef>
              <a:spcAft>
                <a:spcPts val="0"/>
              </a:spcAft>
              <a:buNone/>
            </a:pPr>
            <a:r>
              <a:rPr lang="en">
                <a:solidFill>
                  <a:schemeClr val="lt1"/>
                </a:solidFill>
              </a:rPr>
              <a:t>Example include ones shared by Visit </a:t>
            </a:r>
            <a:r>
              <a:rPr lang="en">
                <a:solidFill>
                  <a:schemeClr val="lt1"/>
                </a:solidFill>
              </a:rPr>
              <a:t>Britain and Visit England.</a:t>
            </a:r>
            <a:endParaRPr>
              <a:solidFill>
                <a:schemeClr val="lt1"/>
              </a:solidFill>
            </a:endParaRPr>
          </a:p>
          <a:p>
            <a:pPr indent="0" lvl="0" marL="0" rtl="0" algn="l">
              <a:spcBef>
                <a:spcPts val="1200"/>
              </a:spcBef>
              <a:spcAft>
                <a:spcPts val="0"/>
              </a:spcAft>
              <a:buNone/>
            </a:pPr>
            <a:r>
              <a:rPr lang="en">
                <a:solidFill>
                  <a:schemeClr val="lt1"/>
                </a:solidFill>
              </a:rPr>
              <a:t>To harness these checklists it helps to engage with local disabled people, who can help you apply changes that help. </a:t>
            </a:r>
            <a:endParaRPr>
              <a:solidFill>
                <a:schemeClr val="lt1"/>
              </a:solidFill>
            </a:endParaRPr>
          </a:p>
          <a:p>
            <a:pPr indent="0" lvl="0" marL="0" rtl="0" algn="l">
              <a:spcBef>
                <a:spcPts val="1200"/>
              </a:spcBef>
              <a:spcAft>
                <a:spcPts val="0"/>
              </a:spcAft>
              <a:buNone/>
            </a:pPr>
            <a:r>
              <a:rPr lang="en">
                <a:solidFill>
                  <a:schemeClr val="lt1"/>
                </a:solidFill>
              </a:rPr>
              <a:t>We help break down common misconceptions in a safe space.</a:t>
            </a:r>
            <a:endParaRPr>
              <a:solidFill>
                <a:schemeClr val="lt1"/>
              </a:solidFill>
            </a:endParaRPr>
          </a:p>
          <a:p>
            <a:pPr indent="0" lvl="0" marL="0" rtl="0" algn="l">
              <a:spcBef>
                <a:spcPts val="1200"/>
              </a:spcBef>
              <a:spcAft>
                <a:spcPts val="0"/>
              </a:spcAft>
              <a:buNone/>
            </a:pPr>
            <a:r>
              <a:rPr lang="en">
                <a:solidFill>
                  <a:schemeClr val="lt1"/>
                </a:solidFill>
              </a:rPr>
              <a:t>For example, as a deaf person I can add a lot more small things that can make a big difference in access for deaf people. </a:t>
            </a:r>
            <a:endParaRPr>
              <a:solidFill>
                <a:schemeClr val="lt1"/>
              </a:solidFill>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Ground rules to ensure this is a safe space for all</a:t>
            </a:r>
            <a:endParaRPr>
              <a:solidFill>
                <a:schemeClr val="lt1"/>
              </a:solidFill>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Respect</a:t>
            </a:r>
            <a:endParaRPr>
              <a:solidFill>
                <a:schemeClr val="lt1"/>
              </a:solidFill>
            </a:endParaRPr>
          </a:p>
          <a:p>
            <a:pPr indent="0" lvl="0" marL="0" rtl="0" algn="l">
              <a:spcBef>
                <a:spcPts val="1200"/>
              </a:spcBef>
              <a:spcAft>
                <a:spcPts val="0"/>
              </a:spcAft>
              <a:buNone/>
            </a:pPr>
            <a:r>
              <a:rPr lang="en">
                <a:solidFill>
                  <a:schemeClr val="lt1"/>
                </a:solidFill>
              </a:rPr>
              <a:t>Confidentiality</a:t>
            </a:r>
            <a:endParaRPr>
              <a:solidFill>
                <a:schemeClr val="lt1"/>
              </a:solidFill>
            </a:endParaRPr>
          </a:p>
          <a:p>
            <a:pPr indent="0" lvl="0" marL="0" rtl="0" algn="l">
              <a:spcBef>
                <a:spcPts val="1200"/>
              </a:spcBef>
              <a:spcAft>
                <a:spcPts val="0"/>
              </a:spcAft>
              <a:buNone/>
            </a:pPr>
            <a:r>
              <a:rPr lang="en">
                <a:solidFill>
                  <a:schemeClr val="lt1"/>
                </a:solidFill>
              </a:rPr>
              <a:t>Listen </a:t>
            </a:r>
            <a:endParaRPr>
              <a:solidFill>
                <a:schemeClr val="lt1"/>
              </a:solidFill>
            </a:endParaRPr>
          </a:p>
          <a:p>
            <a:pPr indent="0" lvl="0" marL="0" rtl="0" algn="l">
              <a:spcBef>
                <a:spcPts val="1200"/>
              </a:spcBef>
              <a:spcAft>
                <a:spcPts val="0"/>
              </a:spcAft>
              <a:buNone/>
            </a:pPr>
            <a:r>
              <a:rPr lang="en">
                <a:solidFill>
                  <a:schemeClr val="lt1"/>
                </a:solidFill>
              </a:rPr>
              <a:t>Share stories/experiences without names</a:t>
            </a:r>
            <a:endParaRPr>
              <a:solidFill>
                <a:schemeClr val="lt1"/>
              </a:solidFill>
            </a:endParaRPr>
          </a:p>
          <a:p>
            <a:pPr indent="0" lvl="0" marL="0" rtl="0" algn="l">
              <a:spcBef>
                <a:spcPts val="1200"/>
              </a:spcBef>
              <a:spcAft>
                <a:spcPts val="0"/>
              </a:spcAft>
              <a:buNone/>
            </a:pPr>
            <a:r>
              <a:rPr lang="en">
                <a:solidFill>
                  <a:schemeClr val="lt1"/>
                </a:solidFill>
              </a:rPr>
              <a:t>Engage and repeat when asked</a:t>
            </a:r>
            <a:endParaRPr>
              <a:solidFill>
                <a:schemeClr val="lt1"/>
              </a:solidFill>
            </a:endParaRPr>
          </a:p>
          <a:p>
            <a:pPr indent="0" lvl="0" marL="0" rtl="0" algn="l">
              <a:spcBef>
                <a:spcPts val="1200"/>
              </a:spcBef>
              <a:spcAft>
                <a:spcPts val="0"/>
              </a:spcAft>
              <a:buNone/>
            </a:pPr>
            <a:r>
              <a:rPr lang="en">
                <a:solidFill>
                  <a:schemeClr val="lt1"/>
                </a:solidFill>
              </a:rPr>
              <a:t>Microphones off when not speaking- Mute</a:t>
            </a:r>
            <a:endParaRPr>
              <a:solidFill>
                <a:schemeClr val="lt1"/>
              </a:solidFill>
            </a:endParaRPr>
          </a:p>
          <a:p>
            <a:pPr indent="0" lvl="0" marL="0" rtl="0" algn="l">
              <a:spcBef>
                <a:spcPts val="1200"/>
              </a:spcBef>
              <a:spcAft>
                <a:spcPts val="1200"/>
              </a:spcAft>
              <a:buNone/>
            </a:pPr>
            <a:r>
              <a:rPr lang="en">
                <a:solidFill>
                  <a:schemeClr val="lt1"/>
                </a:solidFill>
              </a:rPr>
              <a:t>Keep mobiles off or if needed for emergency on silence.</a:t>
            </a:r>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68" name="Shape 168"/>
        <p:cNvGrpSpPr/>
        <p:nvPr/>
      </p:nvGrpSpPr>
      <p:grpSpPr>
        <a:xfrm>
          <a:off x="0" y="0"/>
          <a:ext cx="0" cy="0"/>
          <a:chOff x="0" y="0"/>
          <a:chExt cx="0" cy="0"/>
        </a:xfrm>
      </p:grpSpPr>
      <p:sp>
        <p:nvSpPr>
          <p:cNvPr id="169" name="Google Shape;169;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Inclusion and Accessibility</a:t>
            </a:r>
            <a:endParaRPr>
              <a:solidFill>
                <a:schemeClr val="lt1"/>
              </a:solidFill>
            </a:endParaRPr>
          </a:p>
        </p:txBody>
      </p:sp>
      <p:sp>
        <p:nvSpPr>
          <p:cNvPr id="170" name="Google Shape;170;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Inclusion is a journey- learn from your mistakes involving disabled people on your journey. 24% of the population are disabled and this could be you at any time. </a:t>
            </a:r>
            <a:endParaRPr>
              <a:solidFill>
                <a:schemeClr val="lt1"/>
              </a:solidFill>
            </a:endParaRPr>
          </a:p>
          <a:p>
            <a:pPr indent="0" lvl="0" marL="0" rtl="0" algn="l">
              <a:spcBef>
                <a:spcPts val="1200"/>
              </a:spcBef>
              <a:spcAft>
                <a:spcPts val="0"/>
              </a:spcAft>
              <a:buClr>
                <a:schemeClr val="dk1"/>
              </a:buClr>
              <a:buSzPts val="1100"/>
              <a:buFont typeface="Arial"/>
              <a:buNone/>
            </a:pPr>
            <a:r>
              <a:rPr lang="en">
                <a:solidFill>
                  <a:schemeClr val="lt1"/>
                </a:solidFill>
              </a:rPr>
              <a:t>Some disabilities are temporary and others are permanent. </a:t>
            </a:r>
            <a:endParaRPr>
              <a:solidFill>
                <a:schemeClr val="lt1"/>
              </a:solidFill>
            </a:endParaRPr>
          </a:p>
          <a:p>
            <a:pPr indent="0" lvl="0" marL="0" rtl="0" algn="l">
              <a:spcBef>
                <a:spcPts val="1200"/>
              </a:spcBef>
              <a:spcAft>
                <a:spcPts val="0"/>
              </a:spcAft>
              <a:buClr>
                <a:schemeClr val="dk1"/>
              </a:buClr>
              <a:buSzPts val="1100"/>
              <a:buFont typeface="Arial"/>
              <a:buNone/>
            </a:pPr>
            <a:r>
              <a:rPr lang="en">
                <a:solidFill>
                  <a:schemeClr val="lt1"/>
                </a:solidFill>
              </a:rPr>
              <a:t>78% are acquired later in life. </a:t>
            </a:r>
            <a:endParaRPr>
              <a:solidFill>
                <a:schemeClr val="lt1"/>
              </a:solidFill>
            </a:endParaRPr>
          </a:p>
          <a:p>
            <a:pPr indent="0" lvl="0" marL="0" rtl="0" algn="l">
              <a:spcBef>
                <a:spcPts val="1200"/>
              </a:spcBef>
              <a:spcAft>
                <a:spcPts val="0"/>
              </a:spcAft>
              <a:buClr>
                <a:schemeClr val="dk1"/>
              </a:buClr>
              <a:buSzPts val="1100"/>
              <a:buFont typeface="Arial"/>
              <a:buNone/>
            </a:pPr>
            <a:r>
              <a:rPr lang="en">
                <a:solidFill>
                  <a:schemeClr val="lt1"/>
                </a:solidFill>
              </a:rPr>
              <a:t>Accessibility is EVERYBODY'S responsibility, not just one person. </a:t>
            </a:r>
            <a:endParaRPr>
              <a:solidFill>
                <a:schemeClr val="lt1"/>
              </a:solidFill>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74" name="Shape 174"/>
        <p:cNvGrpSpPr/>
        <p:nvPr/>
      </p:nvGrpSpPr>
      <p:grpSpPr>
        <a:xfrm>
          <a:off x="0" y="0"/>
          <a:ext cx="0" cy="0"/>
          <a:chOff x="0" y="0"/>
          <a:chExt cx="0" cy="0"/>
        </a:xfrm>
      </p:grpSpPr>
      <p:sp>
        <p:nvSpPr>
          <p:cNvPr id="175" name="Google Shape;175;p33"/>
          <p:cNvSpPr txBox="1"/>
          <p:nvPr>
            <p:ph type="title"/>
          </p:nvPr>
        </p:nvSpPr>
        <p:spPr>
          <a:xfrm>
            <a:off x="265075" y="47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Accessibility and Inclusion</a:t>
            </a:r>
            <a:endParaRPr>
              <a:solidFill>
                <a:schemeClr val="lt1"/>
              </a:solidFill>
            </a:endParaRPr>
          </a:p>
        </p:txBody>
      </p:sp>
      <p:sp>
        <p:nvSpPr>
          <p:cNvPr id="176" name="Google Shape;176;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sz="1700">
                <a:solidFill>
                  <a:schemeClr val="lt1"/>
                </a:solidFill>
              </a:rPr>
              <a:t>Summary: </a:t>
            </a:r>
            <a:endParaRPr sz="1700">
              <a:solidFill>
                <a:schemeClr val="lt1"/>
              </a:solidFill>
            </a:endParaRPr>
          </a:p>
          <a:p>
            <a:pPr indent="-336550" lvl="0" marL="457200" rtl="0" algn="l">
              <a:spcBef>
                <a:spcPts val="1200"/>
              </a:spcBef>
              <a:spcAft>
                <a:spcPts val="0"/>
              </a:spcAft>
              <a:buClr>
                <a:schemeClr val="lt1"/>
              </a:buClr>
              <a:buSzPts val="1700"/>
              <a:buChar char="●"/>
            </a:pPr>
            <a:r>
              <a:rPr lang="en" sz="1700">
                <a:solidFill>
                  <a:schemeClr val="lt1"/>
                </a:solidFill>
              </a:rPr>
              <a:t>Inclusion is a journey.</a:t>
            </a:r>
            <a:endParaRPr sz="1700">
              <a:solidFill>
                <a:schemeClr val="lt1"/>
              </a:solidFill>
            </a:endParaRPr>
          </a:p>
          <a:p>
            <a:pPr indent="-336550" lvl="0" marL="457200" rtl="0" algn="l">
              <a:spcBef>
                <a:spcPts val="0"/>
              </a:spcBef>
              <a:spcAft>
                <a:spcPts val="0"/>
              </a:spcAft>
              <a:buClr>
                <a:schemeClr val="lt1"/>
              </a:buClr>
              <a:buSzPts val="1700"/>
              <a:buChar char="●"/>
            </a:pPr>
            <a:r>
              <a:rPr lang="en" sz="1700">
                <a:solidFill>
                  <a:schemeClr val="lt1"/>
                </a:solidFill>
              </a:rPr>
              <a:t>Learn from your mistakes and involve disabled people on your journey. </a:t>
            </a:r>
            <a:endParaRPr sz="1700">
              <a:solidFill>
                <a:schemeClr val="lt1"/>
              </a:solidFill>
            </a:endParaRPr>
          </a:p>
          <a:p>
            <a:pPr indent="-336550" lvl="0" marL="457200" rtl="0" algn="l">
              <a:spcBef>
                <a:spcPts val="0"/>
              </a:spcBef>
              <a:spcAft>
                <a:spcPts val="0"/>
              </a:spcAft>
              <a:buClr>
                <a:schemeClr val="lt1"/>
              </a:buClr>
              <a:buSzPts val="1700"/>
              <a:buChar char="●"/>
            </a:pPr>
            <a:r>
              <a:rPr lang="en" sz="1700">
                <a:solidFill>
                  <a:schemeClr val="lt1"/>
                </a:solidFill>
              </a:rPr>
              <a:t>Start with the quick wins- eg noise. </a:t>
            </a:r>
            <a:endParaRPr sz="1700">
              <a:solidFill>
                <a:schemeClr val="lt1"/>
              </a:solidFill>
            </a:endParaRPr>
          </a:p>
          <a:p>
            <a:pPr indent="-336550" lvl="0" marL="457200" rtl="0" algn="l">
              <a:spcBef>
                <a:spcPts val="0"/>
              </a:spcBef>
              <a:spcAft>
                <a:spcPts val="0"/>
              </a:spcAft>
              <a:buClr>
                <a:schemeClr val="lt1"/>
              </a:buClr>
              <a:buSzPts val="1700"/>
              <a:buChar char="●"/>
            </a:pPr>
            <a:r>
              <a:rPr lang="en" sz="1700">
                <a:solidFill>
                  <a:schemeClr val="lt1"/>
                </a:solidFill>
              </a:rPr>
              <a:t>Suggest using a checklist to identify some of the common barriers. </a:t>
            </a:r>
            <a:endParaRPr sz="1700">
              <a:solidFill>
                <a:schemeClr val="lt1"/>
              </a:solidFill>
            </a:endParaRPr>
          </a:p>
          <a:p>
            <a:pPr indent="-336550" lvl="0" marL="457200" rtl="0" algn="l">
              <a:spcBef>
                <a:spcPts val="0"/>
              </a:spcBef>
              <a:spcAft>
                <a:spcPts val="0"/>
              </a:spcAft>
              <a:buClr>
                <a:schemeClr val="lt1"/>
              </a:buClr>
              <a:buSzPts val="1700"/>
              <a:buChar char="●"/>
            </a:pPr>
            <a:r>
              <a:rPr lang="en" sz="1700">
                <a:solidFill>
                  <a:schemeClr val="lt1"/>
                </a:solidFill>
              </a:rPr>
              <a:t>24% of the population are disabled and this could be you at any time. </a:t>
            </a:r>
            <a:endParaRPr sz="1700">
              <a:solidFill>
                <a:schemeClr val="lt1"/>
              </a:solidFill>
            </a:endParaRPr>
          </a:p>
          <a:p>
            <a:pPr indent="-336550" lvl="0" marL="457200" rtl="0" algn="l">
              <a:spcBef>
                <a:spcPts val="0"/>
              </a:spcBef>
              <a:spcAft>
                <a:spcPts val="0"/>
              </a:spcAft>
              <a:buClr>
                <a:schemeClr val="lt1"/>
              </a:buClr>
              <a:buSzPts val="1700"/>
              <a:buChar char="●"/>
            </a:pPr>
            <a:r>
              <a:rPr lang="en" sz="1700">
                <a:solidFill>
                  <a:schemeClr val="lt1"/>
                </a:solidFill>
              </a:rPr>
              <a:t>Not all disabilities are visible. </a:t>
            </a:r>
            <a:endParaRPr sz="1700">
              <a:solidFill>
                <a:schemeClr val="lt1"/>
              </a:solidFill>
            </a:endParaRPr>
          </a:p>
          <a:p>
            <a:pPr indent="-336550" lvl="0" marL="457200" rtl="0" algn="l">
              <a:spcBef>
                <a:spcPts val="0"/>
              </a:spcBef>
              <a:spcAft>
                <a:spcPts val="0"/>
              </a:spcAft>
              <a:buClr>
                <a:schemeClr val="lt1"/>
              </a:buClr>
              <a:buSzPts val="1700"/>
              <a:buChar char="●"/>
            </a:pPr>
            <a:r>
              <a:rPr lang="en" sz="1700">
                <a:solidFill>
                  <a:schemeClr val="lt1"/>
                </a:solidFill>
              </a:rPr>
              <a:t>Accessibility is EVERYBODY'S responsibility not just one person.</a:t>
            </a:r>
            <a:endParaRPr sz="1700">
              <a:solidFill>
                <a:schemeClr val="lt1"/>
              </a:solidFill>
            </a:endParaRPr>
          </a:p>
          <a:p>
            <a:pPr indent="-336550" lvl="0" marL="457200" rtl="0" algn="l">
              <a:spcBef>
                <a:spcPts val="0"/>
              </a:spcBef>
              <a:spcAft>
                <a:spcPts val="0"/>
              </a:spcAft>
              <a:buClr>
                <a:schemeClr val="lt1"/>
              </a:buClr>
              <a:buSzPts val="1700"/>
              <a:buChar char="●"/>
            </a:pPr>
            <a:r>
              <a:rPr lang="en" sz="1700">
                <a:solidFill>
                  <a:schemeClr val="lt1"/>
                </a:solidFill>
              </a:rPr>
              <a:t>It makes business sense to invest on inclusion.</a:t>
            </a:r>
            <a:endParaRPr sz="17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80" name="Shape 180"/>
        <p:cNvGrpSpPr/>
        <p:nvPr/>
      </p:nvGrpSpPr>
      <p:grpSpPr>
        <a:xfrm>
          <a:off x="0" y="0"/>
          <a:ext cx="0" cy="0"/>
          <a:chOff x="0" y="0"/>
          <a:chExt cx="0" cy="0"/>
        </a:xfrm>
      </p:grpSpPr>
      <p:sp>
        <p:nvSpPr>
          <p:cNvPr id="181" name="Google Shape;181;p34"/>
          <p:cNvSpPr txBox="1"/>
          <p:nvPr>
            <p:ph type="title"/>
          </p:nvPr>
        </p:nvSpPr>
        <p:spPr>
          <a:xfrm>
            <a:off x="311700" y="483875"/>
            <a:ext cx="8761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To find out more on how you can become inclusive:</a:t>
            </a:r>
            <a:endParaRPr>
              <a:solidFill>
                <a:schemeClr val="lt1"/>
              </a:solidFill>
            </a:endParaRPr>
          </a:p>
        </p:txBody>
      </p:sp>
      <p:sp>
        <p:nvSpPr>
          <p:cNvPr id="182" name="Google Shape;182;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lt1"/>
                </a:solidFill>
              </a:rPr>
              <a:t>Join us at the Inclusion workshops for hospitality that have been sponsored by York &amp; North Yorkshire Growth Hub in Selby, Northallerton and Harrogate.</a:t>
            </a:r>
            <a:endParaRPr>
              <a:solidFill>
                <a:schemeClr val="lt1"/>
              </a:solidFill>
            </a:endParaRPr>
          </a:p>
          <a:p>
            <a:pPr indent="0" lvl="0" marL="0" rtl="0" algn="l">
              <a:spcBef>
                <a:spcPts val="1200"/>
              </a:spcBef>
              <a:spcAft>
                <a:spcPts val="0"/>
              </a:spcAft>
              <a:buNone/>
            </a:pPr>
            <a:r>
              <a:t/>
            </a:r>
            <a:endParaRPr>
              <a:solidFill>
                <a:schemeClr val="lt1"/>
              </a:solidFill>
            </a:endParaRPr>
          </a:p>
          <a:p>
            <a:pPr indent="0" lvl="0" marL="0" rtl="0" algn="l">
              <a:spcBef>
                <a:spcPts val="1200"/>
              </a:spcBef>
              <a:spcAft>
                <a:spcPts val="0"/>
              </a:spcAft>
              <a:buNone/>
            </a:pPr>
            <a:r>
              <a:rPr lang="en">
                <a:solidFill>
                  <a:schemeClr val="lt1"/>
                </a:solidFill>
              </a:rPr>
              <a:t>These will be half day workshops providing you with more practical steps on how to be more inclusive of disabled customers.  Where we will explore further on the value of the purple pound, correct language, dangers of assumptions, models of disability, effective communication </a:t>
            </a:r>
            <a:r>
              <a:rPr lang="en">
                <a:solidFill>
                  <a:schemeClr val="lt1"/>
                </a:solidFill>
              </a:rPr>
              <a:t>techniques</a:t>
            </a:r>
            <a:r>
              <a:rPr lang="en">
                <a:solidFill>
                  <a:schemeClr val="lt1"/>
                </a:solidFill>
              </a:rPr>
              <a:t>, other small actions that can make big changes and more.</a:t>
            </a:r>
            <a:endParaRPr>
              <a:solidFill>
                <a:schemeClr val="lt1"/>
              </a:solidFill>
            </a:endParaRPr>
          </a:p>
          <a:p>
            <a:pPr indent="0" lvl="0" marL="0" rtl="0" algn="l">
              <a:spcBef>
                <a:spcPts val="1200"/>
              </a:spcBef>
              <a:spcAft>
                <a:spcPts val="1200"/>
              </a:spcAft>
              <a:buNone/>
            </a:pPr>
            <a:r>
              <a:rPr lang="en">
                <a:solidFill>
                  <a:schemeClr val="lt1"/>
                </a:solidFill>
              </a:rPr>
              <a:t>Book here: </a:t>
            </a:r>
            <a:endParaRPr>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86" name="Shape 186"/>
        <p:cNvGrpSpPr/>
        <p:nvPr/>
      </p:nvGrpSpPr>
      <p:grpSpPr>
        <a:xfrm>
          <a:off x="0" y="0"/>
          <a:ext cx="0" cy="0"/>
          <a:chOff x="0" y="0"/>
          <a:chExt cx="0" cy="0"/>
        </a:xfrm>
      </p:grpSpPr>
      <p:sp>
        <p:nvSpPr>
          <p:cNvPr id="187" name="Google Shape;187;p35"/>
          <p:cNvSpPr txBox="1"/>
          <p:nvPr>
            <p:ph type="title"/>
          </p:nvPr>
        </p:nvSpPr>
        <p:spPr>
          <a:xfrm>
            <a:off x="311700" y="4761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2"/>
                </a:solidFill>
              </a:rPr>
              <a:t>Feedback form</a:t>
            </a:r>
            <a:r>
              <a:rPr lang="en"/>
              <a:t> - </a:t>
            </a:r>
            <a:r>
              <a:rPr lang="en">
                <a:solidFill>
                  <a:schemeClr val="lt1"/>
                </a:solidFill>
              </a:rPr>
              <a:t>google form</a:t>
            </a:r>
            <a:endParaRPr>
              <a:solidFill>
                <a:schemeClr val="lt1"/>
              </a:solidFill>
            </a:endParaRPr>
          </a:p>
        </p:txBody>
      </p:sp>
      <p:sp>
        <p:nvSpPr>
          <p:cNvPr id="188" name="Google Shape;188;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EDF2F6"/>
                </a:solidFill>
              </a:rPr>
              <a:t>Feedback</a:t>
            </a:r>
            <a:r>
              <a:rPr lang="en">
                <a:solidFill>
                  <a:srgbClr val="EDF2F6"/>
                </a:solidFill>
              </a:rPr>
              <a:t> will help shape the training in the New Year.</a:t>
            </a:r>
            <a:endParaRPr>
              <a:solidFill>
                <a:srgbClr val="EDF2F6"/>
              </a:solidFill>
            </a:endParaRPr>
          </a:p>
          <a:p>
            <a:pPr indent="0" lvl="0" marL="0" rtl="0" algn="l">
              <a:spcBef>
                <a:spcPts val="1200"/>
              </a:spcBef>
              <a:spcAft>
                <a:spcPts val="0"/>
              </a:spcAft>
              <a:buNone/>
            </a:pPr>
            <a:r>
              <a:t/>
            </a:r>
            <a:endParaRPr>
              <a:solidFill>
                <a:srgbClr val="EDF2F6"/>
              </a:solidFill>
            </a:endParaRPr>
          </a:p>
          <a:p>
            <a:pPr indent="0" lvl="0" marL="0" rtl="0" algn="l">
              <a:spcBef>
                <a:spcPts val="1200"/>
              </a:spcBef>
              <a:spcAft>
                <a:spcPts val="1200"/>
              </a:spcAft>
              <a:buNone/>
            </a:pPr>
            <a:r>
              <a:rPr lang="en">
                <a:solidFill>
                  <a:srgbClr val="EDF2F6"/>
                </a:solidFill>
              </a:rPr>
              <a:t>Thanks for attending the webinar.</a:t>
            </a:r>
            <a:endParaRPr>
              <a:solidFill>
                <a:srgbClr val="EDF2F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92" name="Shape 192"/>
        <p:cNvGrpSpPr/>
        <p:nvPr/>
      </p:nvGrpSpPr>
      <p:grpSpPr>
        <a:xfrm>
          <a:off x="0" y="0"/>
          <a:ext cx="0" cy="0"/>
          <a:chOff x="0" y="0"/>
          <a:chExt cx="0" cy="0"/>
        </a:xfrm>
      </p:grpSpPr>
      <p:sp>
        <p:nvSpPr>
          <p:cNvPr id="193" name="Google Shape;193;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Contact details</a:t>
            </a:r>
            <a:endParaRPr>
              <a:solidFill>
                <a:schemeClr val="lt1"/>
              </a:solidFill>
            </a:endParaRPr>
          </a:p>
        </p:txBody>
      </p:sp>
      <p:sp>
        <p:nvSpPr>
          <p:cNvPr id="194" name="Google Shape;194;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Rachel Barber</a:t>
            </a:r>
            <a:endParaRPr>
              <a:solidFill>
                <a:schemeClr val="lt1"/>
              </a:solidFill>
            </a:endParaRPr>
          </a:p>
          <a:p>
            <a:pPr indent="0" lvl="0" marL="0" rtl="0" algn="l">
              <a:spcBef>
                <a:spcPts val="1200"/>
              </a:spcBef>
              <a:spcAft>
                <a:spcPts val="0"/>
              </a:spcAft>
              <a:buNone/>
            </a:pPr>
            <a:r>
              <a:rPr lang="en">
                <a:solidFill>
                  <a:schemeClr val="lt1"/>
                </a:solidFill>
              </a:rPr>
              <a:t>LinkedIn: </a:t>
            </a:r>
            <a:r>
              <a:rPr lang="en" sz="1850" u="sng">
                <a:solidFill>
                  <a:schemeClr val="lt1"/>
                </a:solidFill>
                <a:highlight>
                  <a:srgbClr val="0000FF"/>
                </a:highlight>
                <a:hlinkClick r:id="rId3">
                  <a:extLst>
                    <a:ext uri="{A12FA001-AC4F-418D-AE19-62706E023703}">
                      <ahyp:hlinkClr val="tx"/>
                    </a:ext>
                  </a:extLst>
                </a:hlinkClick>
              </a:rPr>
              <a:t>linkedin.com/in/rachel-barber-29675b105</a:t>
            </a:r>
            <a:endParaRPr sz="2600">
              <a:solidFill>
                <a:schemeClr val="lt1"/>
              </a:solidFill>
              <a:highlight>
                <a:srgbClr val="0000FF"/>
              </a:highlight>
            </a:endParaRPr>
          </a:p>
          <a:p>
            <a:pPr indent="0" lvl="0" marL="0" rtl="0" algn="l">
              <a:spcBef>
                <a:spcPts val="1200"/>
              </a:spcBef>
              <a:spcAft>
                <a:spcPts val="0"/>
              </a:spcAft>
              <a:buNone/>
            </a:pPr>
            <a:r>
              <a:rPr lang="en">
                <a:solidFill>
                  <a:schemeClr val="lt1"/>
                </a:solidFill>
              </a:rPr>
              <a:t>Email: </a:t>
            </a:r>
            <a:r>
              <a:rPr lang="en" u="sng">
                <a:solidFill>
                  <a:schemeClr val="lt1"/>
                </a:solidFill>
                <a:hlinkClick r:id="rId4">
                  <a:extLst>
                    <a:ext uri="{A12FA001-AC4F-418D-AE19-62706E023703}">
                      <ahyp:hlinkClr val="tx"/>
                    </a:ext>
                  </a:extLst>
                </a:hlinkClick>
              </a:rPr>
              <a:t>rachel.barber@living4moments.com</a:t>
            </a:r>
            <a:endParaRPr>
              <a:solidFill>
                <a:schemeClr val="lt1"/>
              </a:solidFill>
            </a:endParaRPr>
          </a:p>
          <a:p>
            <a:pPr indent="0" lvl="0" marL="0" rtl="0" algn="l">
              <a:spcBef>
                <a:spcPts val="1200"/>
              </a:spcBef>
              <a:spcAft>
                <a:spcPts val="0"/>
              </a:spcAft>
              <a:buNone/>
            </a:pPr>
            <a:r>
              <a:rPr lang="en">
                <a:solidFill>
                  <a:schemeClr val="lt1"/>
                </a:solidFill>
              </a:rPr>
              <a:t>Website: </a:t>
            </a:r>
            <a:r>
              <a:rPr lang="en">
                <a:solidFill>
                  <a:schemeClr val="lt1"/>
                </a:solidFill>
                <a:highlight>
                  <a:srgbClr val="0000FF"/>
                </a:highlight>
              </a:rPr>
              <a:t> </a:t>
            </a:r>
            <a:r>
              <a:rPr lang="en" u="sng">
                <a:solidFill>
                  <a:schemeClr val="lt1"/>
                </a:solidFill>
                <a:highlight>
                  <a:srgbClr val="0000FF"/>
                </a:highlight>
                <a:hlinkClick r:id="rId5">
                  <a:extLst>
                    <a:ext uri="{A12FA001-AC4F-418D-AE19-62706E023703}">
                      <ahyp:hlinkClr val="tx"/>
                    </a:ext>
                  </a:extLst>
                </a:hlinkClick>
              </a:rPr>
              <a:t>www.living4moments.com</a:t>
            </a:r>
            <a:endParaRPr sz="2500">
              <a:solidFill>
                <a:schemeClr val="lt1"/>
              </a:solidFill>
              <a:highlight>
                <a:srgbClr val="0000FF"/>
              </a:highlight>
            </a:endParaRPr>
          </a:p>
          <a:p>
            <a:pPr indent="0" lvl="0" marL="0" rtl="0" algn="l">
              <a:spcBef>
                <a:spcPts val="1200"/>
              </a:spcBef>
              <a:spcAft>
                <a:spcPts val="1200"/>
              </a:spcAft>
              <a:buNone/>
            </a:pPr>
            <a:r>
              <a:rPr lang="en">
                <a:solidFill>
                  <a:schemeClr val="lt1"/>
                </a:solidFill>
              </a:rPr>
              <a:t>Phone: 07379-433707 (whats app)</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en" sz="3280">
                <a:solidFill>
                  <a:schemeClr val="lt1"/>
                </a:solidFill>
              </a:rPr>
              <a:t>Objectives</a:t>
            </a:r>
            <a:endParaRPr sz="1120">
              <a:solidFill>
                <a:schemeClr val="lt1"/>
              </a:solidFill>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lt1"/>
              </a:buClr>
              <a:buSzPts val="1800"/>
              <a:buChar char="●"/>
            </a:pPr>
            <a:r>
              <a:rPr lang="en">
                <a:solidFill>
                  <a:schemeClr val="lt1"/>
                </a:solidFill>
              </a:rPr>
              <a:t>Introduction to disability awareness</a:t>
            </a:r>
            <a:endParaRPr>
              <a:solidFill>
                <a:schemeClr val="lt1"/>
              </a:solidFill>
            </a:endParaRPr>
          </a:p>
          <a:p>
            <a:pPr indent="-342900" lvl="0" marL="457200" rtl="0" algn="l">
              <a:lnSpc>
                <a:spcPct val="100000"/>
              </a:lnSpc>
              <a:spcBef>
                <a:spcPts val="0"/>
              </a:spcBef>
              <a:spcAft>
                <a:spcPts val="0"/>
              </a:spcAft>
              <a:buClr>
                <a:schemeClr val="lt1"/>
              </a:buClr>
              <a:buSzPts val="1800"/>
              <a:buChar char="●"/>
            </a:pPr>
            <a:r>
              <a:rPr lang="en">
                <a:solidFill>
                  <a:schemeClr val="lt1"/>
                </a:solidFill>
              </a:rPr>
              <a:t>Why it matters?</a:t>
            </a:r>
            <a:endParaRPr>
              <a:solidFill>
                <a:schemeClr val="lt1"/>
              </a:solidFill>
            </a:endParaRPr>
          </a:p>
          <a:p>
            <a:pPr indent="-342900" lvl="0" marL="457200" rtl="0" algn="l">
              <a:lnSpc>
                <a:spcPct val="100000"/>
              </a:lnSpc>
              <a:spcBef>
                <a:spcPts val="0"/>
              </a:spcBef>
              <a:spcAft>
                <a:spcPts val="0"/>
              </a:spcAft>
              <a:buClr>
                <a:schemeClr val="lt1"/>
              </a:buClr>
              <a:buSzPts val="1800"/>
              <a:buChar char="●"/>
            </a:pPr>
            <a:r>
              <a:rPr lang="en">
                <a:solidFill>
                  <a:schemeClr val="lt1"/>
                </a:solidFill>
              </a:rPr>
              <a:t>How small changes can win you customers and employee loyalty.</a:t>
            </a:r>
            <a:endParaRPr>
              <a:solidFill>
                <a:schemeClr val="lt1"/>
              </a:solidFill>
            </a:endParaRPr>
          </a:p>
          <a:p>
            <a:pPr indent="-342900" lvl="0" marL="457200" rtl="0" algn="l">
              <a:lnSpc>
                <a:spcPct val="100000"/>
              </a:lnSpc>
              <a:spcBef>
                <a:spcPts val="0"/>
              </a:spcBef>
              <a:spcAft>
                <a:spcPts val="0"/>
              </a:spcAft>
              <a:buClr>
                <a:schemeClr val="lt1"/>
              </a:buClr>
              <a:buSzPts val="1800"/>
              <a:buChar char="●"/>
            </a:pPr>
            <a:r>
              <a:rPr lang="en">
                <a:solidFill>
                  <a:schemeClr val="lt1"/>
                </a:solidFill>
              </a:rPr>
              <a:t>Legislation (very brief)</a:t>
            </a:r>
            <a:endParaRPr>
              <a:solidFill>
                <a:schemeClr val="lt1"/>
              </a:solidFill>
            </a:endParaRPr>
          </a:p>
          <a:p>
            <a:pPr indent="-342900" lvl="0" marL="457200" rtl="0" algn="l">
              <a:lnSpc>
                <a:spcPct val="100000"/>
              </a:lnSpc>
              <a:spcBef>
                <a:spcPts val="0"/>
              </a:spcBef>
              <a:spcAft>
                <a:spcPts val="0"/>
              </a:spcAft>
              <a:buClr>
                <a:schemeClr val="lt1"/>
              </a:buClr>
              <a:buSzPts val="1800"/>
              <a:buChar char="●"/>
            </a:pPr>
            <a:r>
              <a:rPr lang="en">
                <a:solidFill>
                  <a:schemeClr val="lt1"/>
                </a:solidFill>
              </a:rPr>
              <a:t>Purple £ and untapped markets (introduction to)</a:t>
            </a:r>
            <a:endParaRPr>
              <a:solidFill>
                <a:schemeClr val="lt1"/>
              </a:solidFill>
            </a:endParaRPr>
          </a:p>
          <a:p>
            <a:pPr indent="0" lvl="0" marL="457200" rtl="0" algn="l">
              <a:lnSpc>
                <a:spcPct val="100000"/>
              </a:lnSpc>
              <a:spcBef>
                <a:spcPts val="0"/>
              </a:spcBef>
              <a:spcAft>
                <a:spcPts val="0"/>
              </a:spcAft>
              <a:buNone/>
            </a:pPr>
            <a:r>
              <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156300" y="468325"/>
            <a:ext cx="8520600" cy="572700"/>
          </a:xfrm>
          <a:prstGeom prst="rect">
            <a:avLst/>
          </a:prstGeom>
        </p:spPr>
        <p:txBody>
          <a:bodyPr anchorCtr="0" anchor="t" bIns="91425" lIns="91425" spcFirstLastPara="1" rIns="91425" wrap="square" tIns="91425">
            <a:normAutofit fontScale="90000"/>
          </a:bodyPr>
          <a:lstStyle/>
          <a:p>
            <a:pPr indent="457200" lvl="0" marL="0" rtl="0" algn="l">
              <a:spcBef>
                <a:spcPts val="0"/>
              </a:spcBef>
              <a:spcAft>
                <a:spcPts val="0"/>
              </a:spcAft>
              <a:buNone/>
            </a:pPr>
            <a:r>
              <a:rPr lang="en">
                <a:solidFill>
                  <a:schemeClr val="lt1"/>
                </a:solidFill>
              </a:rPr>
              <a:t>Exploring perceptions</a:t>
            </a:r>
            <a:endParaRPr>
              <a:solidFill>
                <a:schemeClr val="lt1"/>
              </a:solidFill>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I want you all to write down or draw what you </a:t>
            </a:r>
            <a:r>
              <a:rPr lang="en">
                <a:solidFill>
                  <a:schemeClr val="lt1"/>
                </a:solidFill>
              </a:rPr>
              <a:t>immediately</a:t>
            </a:r>
            <a:r>
              <a:rPr lang="en">
                <a:solidFill>
                  <a:schemeClr val="lt1"/>
                </a:solidFill>
              </a:rPr>
              <a:t> think/see when we say the following word: (use the chatbox or piece of paper.) </a:t>
            </a:r>
            <a:endParaRPr>
              <a:solidFill>
                <a:schemeClr val="lt1"/>
              </a:solidFill>
            </a:endParaRPr>
          </a:p>
          <a:p>
            <a:pPr indent="0" lvl="0" marL="0" rtl="0" algn="l">
              <a:spcBef>
                <a:spcPts val="1200"/>
              </a:spcBef>
              <a:spcAft>
                <a:spcPts val="0"/>
              </a:spcAft>
              <a:buNone/>
            </a:pPr>
            <a:r>
              <a:rPr lang="en">
                <a:solidFill>
                  <a:schemeClr val="lt1"/>
                </a:solidFill>
              </a:rPr>
              <a:t>Disability</a:t>
            </a:r>
            <a:endParaRPr>
              <a:solidFill>
                <a:schemeClr val="lt1"/>
              </a:solidFill>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Discussion </a:t>
            </a:r>
            <a:endParaRPr>
              <a:solidFill>
                <a:schemeClr val="lt1"/>
              </a:solidFill>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Did the word disability come up </a:t>
            </a:r>
            <a:r>
              <a:rPr lang="en">
                <a:solidFill>
                  <a:schemeClr val="lt1"/>
                </a:solidFill>
              </a:rPr>
              <a:t>positively</a:t>
            </a:r>
            <a:r>
              <a:rPr lang="en">
                <a:solidFill>
                  <a:schemeClr val="lt1"/>
                </a:solidFill>
              </a:rPr>
              <a:t> or negatively?</a:t>
            </a:r>
            <a:endParaRPr>
              <a:solidFill>
                <a:schemeClr val="lt1"/>
              </a:solidFill>
            </a:endParaRPr>
          </a:p>
          <a:p>
            <a:pPr indent="0" lvl="0" marL="0" rtl="0" algn="l">
              <a:spcBef>
                <a:spcPts val="1200"/>
              </a:spcBef>
              <a:spcAft>
                <a:spcPts val="0"/>
              </a:spcAft>
              <a:buNone/>
            </a:pPr>
            <a:r>
              <a:t/>
            </a:r>
            <a:endParaRPr>
              <a:solidFill>
                <a:schemeClr val="lt1"/>
              </a:solidFill>
            </a:endParaRPr>
          </a:p>
          <a:p>
            <a:pPr indent="0" lvl="0" marL="0" rtl="0" algn="l">
              <a:spcBef>
                <a:spcPts val="1200"/>
              </a:spcBef>
              <a:spcAft>
                <a:spcPts val="0"/>
              </a:spcAft>
              <a:buNone/>
            </a:pPr>
            <a:r>
              <a:rPr lang="en">
                <a:solidFill>
                  <a:schemeClr val="lt1"/>
                </a:solidFill>
              </a:rPr>
              <a:t>How did the words feel?</a:t>
            </a:r>
            <a:endParaRPr>
              <a:solidFill>
                <a:schemeClr val="lt1"/>
              </a:solidFill>
            </a:endParaRPr>
          </a:p>
          <a:p>
            <a:pPr indent="0" lvl="0" marL="0" rtl="0" algn="l">
              <a:spcBef>
                <a:spcPts val="1200"/>
              </a:spcBef>
              <a:spcAft>
                <a:spcPts val="0"/>
              </a:spcAft>
              <a:buNone/>
            </a:pPr>
            <a:r>
              <a:t/>
            </a:r>
            <a:endParaRPr>
              <a:solidFill>
                <a:schemeClr val="lt1"/>
              </a:solidFill>
            </a:endParaRPr>
          </a:p>
          <a:p>
            <a:pPr indent="0" lvl="0" marL="0" rtl="0" algn="l">
              <a:spcBef>
                <a:spcPts val="1200"/>
              </a:spcBef>
              <a:spcAft>
                <a:spcPts val="0"/>
              </a:spcAft>
              <a:buNone/>
            </a:pPr>
            <a:r>
              <a:rPr lang="en">
                <a:solidFill>
                  <a:schemeClr val="lt1"/>
                </a:solidFill>
              </a:rPr>
              <a:t>What words did you find harder than others- and why?</a:t>
            </a:r>
            <a:endParaRPr>
              <a:solidFill>
                <a:schemeClr val="lt1"/>
              </a:solidFill>
            </a:endParaRPr>
          </a:p>
          <a:p>
            <a:pPr indent="0" lvl="0" marL="0" rtl="0" algn="l">
              <a:spcBef>
                <a:spcPts val="1200"/>
              </a:spcBef>
              <a:spcAft>
                <a:spcPts val="0"/>
              </a:spcAft>
              <a:buNone/>
            </a:pPr>
            <a:r>
              <a:t/>
            </a:r>
            <a:endParaRPr>
              <a:solidFill>
                <a:schemeClr val="lt1"/>
              </a:solidFill>
            </a:endParaRPr>
          </a:p>
          <a:p>
            <a:pPr indent="0" lvl="0" marL="0" rtl="0" algn="l">
              <a:spcBef>
                <a:spcPts val="1200"/>
              </a:spcBef>
              <a:spcAft>
                <a:spcPts val="1200"/>
              </a:spcAft>
              <a:buNone/>
            </a:pPr>
            <a:r>
              <a:rPr lang="en">
                <a:solidFill>
                  <a:schemeClr val="lt1"/>
                </a:solidFill>
              </a:rPr>
              <a:t>Which disability came up most?</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highlight>
                  <a:srgbClr val="0000FF"/>
                </a:highlight>
              </a:rPr>
              <a:t>A few statistics -</a:t>
            </a:r>
            <a:r>
              <a:rPr lang="en">
                <a:solidFill>
                  <a:srgbClr val="FFFFFF"/>
                </a:solidFill>
                <a:highlight>
                  <a:srgbClr val="0000FF"/>
                </a:highlight>
              </a:rPr>
              <a:t> </a:t>
            </a:r>
            <a:endParaRPr sz="2688">
              <a:solidFill>
                <a:srgbClr val="FFFFFF"/>
              </a:solidFill>
              <a:highlight>
                <a:srgbClr val="0000FF"/>
              </a:highlight>
            </a:endParaRPr>
          </a:p>
          <a:p>
            <a:pPr indent="0" lvl="0" marL="0" rtl="0" algn="l">
              <a:spcBef>
                <a:spcPts val="0"/>
              </a:spcBef>
              <a:spcAft>
                <a:spcPts val="0"/>
              </a:spcAft>
              <a:buNone/>
            </a:pPr>
            <a:r>
              <a:t/>
            </a:r>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highlight>
                  <a:srgbClr val="0000FF"/>
                </a:highlight>
              </a:rPr>
              <a:t>In 2024 - </a:t>
            </a:r>
            <a:endParaRPr>
              <a:solidFill>
                <a:schemeClr val="lt1"/>
              </a:solidFill>
              <a:highlight>
                <a:srgbClr val="0000FF"/>
              </a:highlight>
            </a:endParaRPr>
          </a:p>
          <a:p>
            <a:pPr indent="-342900" lvl="0" marL="457200" rtl="0" algn="l">
              <a:spcBef>
                <a:spcPts val="1200"/>
              </a:spcBef>
              <a:spcAft>
                <a:spcPts val="0"/>
              </a:spcAft>
              <a:buClr>
                <a:schemeClr val="lt1"/>
              </a:buClr>
              <a:buSzPts val="1800"/>
              <a:buChar char="●"/>
            </a:pPr>
            <a:r>
              <a:rPr lang="en">
                <a:solidFill>
                  <a:schemeClr val="lt1"/>
                </a:solidFill>
                <a:highlight>
                  <a:srgbClr val="0000FF"/>
                </a:highlight>
              </a:rPr>
              <a:t>24% of the population are disabled </a:t>
            </a:r>
            <a:endParaRPr>
              <a:solidFill>
                <a:schemeClr val="lt1"/>
              </a:solidFill>
              <a:highlight>
                <a:srgbClr val="0000FF"/>
              </a:highlight>
            </a:endParaRPr>
          </a:p>
          <a:p>
            <a:pPr indent="-342900" lvl="0" marL="457200" rtl="0" algn="l">
              <a:spcBef>
                <a:spcPts val="0"/>
              </a:spcBef>
              <a:spcAft>
                <a:spcPts val="0"/>
              </a:spcAft>
              <a:buClr>
                <a:schemeClr val="lt1"/>
              </a:buClr>
              <a:buSzPts val="1800"/>
              <a:buChar char="●"/>
            </a:pPr>
            <a:r>
              <a:rPr lang="en">
                <a:solidFill>
                  <a:schemeClr val="lt1"/>
                </a:solidFill>
                <a:highlight>
                  <a:srgbClr val="0000FF"/>
                </a:highlight>
              </a:rPr>
              <a:t>Less than 8% of the disabled community use a </a:t>
            </a:r>
            <a:r>
              <a:rPr lang="en">
                <a:solidFill>
                  <a:schemeClr val="lt1"/>
                </a:solidFill>
                <a:highlight>
                  <a:srgbClr val="0000FF"/>
                </a:highlight>
              </a:rPr>
              <a:t>wheelchair</a:t>
            </a:r>
            <a:endParaRPr>
              <a:solidFill>
                <a:schemeClr val="lt1"/>
              </a:solidFill>
              <a:highlight>
                <a:srgbClr val="0000FF"/>
              </a:highlight>
            </a:endParaRPr>
          </a:p>
          <a:p>
            <a:pPr indent="-342900" lvl="0" marL="457200" rtl="0" algn="l">
              <a:spcBef>
                <a:spcPts val="0"/>
              </a:spcBef>
              <a:spcAft>
                <a:spcPts val="0"/>
              </a:spcAft>
              <a:buClr>
                <a:schemeClr val="lt1"/>
              </a:buClr>
              <a:buSzPts val="1800"/>
              <a:buChar char="●"/>
            </a:pPr>
            <a:r>
              <a:rPr lang="en">
                <a:solidFill>
                  <a:schemeClr val="lt1"/>
                </a:solidFill>
                <a:highlight>
                  <a:srgbClr val="0000FF"/>
                </a:highlight>
              </a:rPr>
              <a:t>2% of the working age population becomes disabled every year</a:t>
            </a:r>
            <a:endParaRPr>
              <a:solidFill>
                <a:schemeClr val="lt1"/>
              </a:solidFill>
              <a:highlight>
                <a:srgbClr val="0000FF"/>
              </a:highlight>
            </a:endParaRPr>
          </a:p>
          <a:p>
            <a:pPr indent="-342900" lvl="0" marL="457200" rtl="0" algn="l">
              <a:spcBef>
                <a:spcPts val="0"/>
              </a:spcBef>
              <a:spcAft>
                <a:spcPts val="0"/>
              </a:spcAft>
              <a:buClr>
                <a:schemeClr val="lt1"/>
              </a:buClr>
              <a:buSzPts val="1800"/>
              <a:buChar char="●"/>
            </a:pPr>
            <a:r>
              <a:rPr lang="en">
                <a:solidFill>
                  <a:schemeClr val="lt1"/>
                </a:solidFill>
                <a:highlight>
                  <a:srgbClr val="0000FF"/>
                </a:highlight>
              </a:rPr>
              <a:t>78% of disabled people acquire their impairment aged 16 or older</a:t>
            </a:r>
            <a:endParaRPr>
              <a:solidFill>
                <a:schemeClr val="lt1"/>
              </a:solidFill>
              <a:highlight>
                <a:srgbClr val="0000FF"/>
              </a:highlight>
            </a:endParaRPr>
          </a:p>
          <a:p>
            <a:pPr indent="0" lvl="0" marL="0" rtl="0" algn="l">
              <a:spcBef>
                <a:spcPts val="1200"/>
              </a:spcBef>
              <a:spcAft>
                <a:spcPts val="0"/>
              </a:spcAft>
              <a:buNone/>
            </a:pPr>
            <a:r>
              <a:t/>
            </a:r>
            <a:endParaRPr>
              <a:solidFill>
                <a:schemeClr val="lt1"/>
              </a:solidFill>
              <a:highlight>
                <a:srgbClr val="0000FF"/>
              </a:highlight>
            </a:endParaRPr>
          </a:p>
          <a:p>
            <a:pPr indent="0" lvl="0" marL="0" rtl="0" algn="l">
              <a:spcBef>
                <a:spcPts val="1200"/>
              </a:spcBef>
              <a:spcAft>
                <a:spcPts val="1200"/>
              </a:spcAft>
              <a:buNone/>
            </a:pPr>
            <a:r>
              <a:rPr lang="en" sz="1000">
                <a:solidFill>
                  <a:schemeClr val="lt1"/>
                </a:solidFill>
                <a:highlight>
                  <a:srgbClr val="0000FF"/>
                </a:highlight>
              </a:rPr>
              <a:t>Source: </a:t>
            </a:r>
            <a:r>
              <a:rPr lang="en" sz="1000">
                <a:solidFill>
                  <a:srgbClr val="FFFFFF"/>
                </a:solidFill>
                <a:highlight>
                  <a:srgbClr val="0000FF"/>
                </a:highlight>
              </a:rPr>
              <a:t>Employers' Forum on Disability, DWP and government stats.</a:t>
            </a:r>
            <a:endParaRPr sz="1000">
              <a:solidFill>
                <a:schemeClr val="lt1"/>
              </a:solidFill>
              <a:highlight>
                <a:srgbClr val="0000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1" name="Shape 91"/>
        <p:cNvGrpSpPr/>
        <p:nvPr/>
      </p:nvGrpSpPr>
      <p:grpSpPr>
        <a:xfrm>
          <a:off x="0" y="0"/>
          <a:ext cx="0" cy="0"/>
          <a:chOff x="0" y="0"/>
          <a:chExt cx="0" cy="0"/>
        </a:xfrm>
      </p:grpSpPr>
      <p:pic>
        <p:nvPicPr>
          <p:cNvPr id="92" name="Google Shape;92;p19"/>
          <p:cNvPicPr preferRelativeResize="0"/>
          <p:nvPr/>
        </p:nvPicPr>
        <p:blipFill>
          <a:blip r:embed="rId3">
            <a:alphaModFix/>
          </a:blip>
          <a:stretch>
            <a:fillRect/>
          </a:stretch>
        </p:blipFill>
        <p:spPr>
          <a:xfrm>
            <a:off x="2005013" y="0"/>
            <a:ext cx="5133975"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6" name="Shape 96"/>
        <p:cNvGrpSpPr/>
        <p:nvPr/>
      </p:nvGrpSpPr>
      <p:grpSpPr>
        <a:xfrm>
          <a:off x="0" y="0"/>
          <a:ext cx="0" cy="0"/>
          <a:chOff x="0" y="0"/>
          <a:chExt cx="0" cy="0"/>
        </a:xfrm>
      </p:grpSpPr>
      <p:sp>
        <p:nvSpPr>
          <p:cNvPr id="97" name="Google Shape;97;p20"/>
          <p:cNvSpPr txBox="1"/>
          <p:nvPr>
            <p:ph type="title"/>
          </p:nvPr>
        </p:nvSpPr>
        <p:spPr>
          <a:xfrm>
            <a:off x="311700" y="491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Language matters </a:t>
            </a:r>
            <a:endParaRPr>
              <a:solidFill>
                <a:schemeClr val="lt1"/>
              </a:solidFill>
            </a:endParaRPr>
          </a:p>
        </p:txBody>
      </p:sp>
      <p:sp>
        <p:nvSpPr>
          <p:cNvPr id="98" name="Google Shape;9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lt1"/>
                </a:solidFill>
              </a:rPr>
              <a:t>Language matters.</a:t>
            </a:r>
            <a:endParaRPr>
              <a:solidFill>
                <a:schemeClr val="lt1"/>
              </a:solidFill>
            </a:endParaRPr>
          </a:p>
          <a:p>
            <a:pPr indent="0" lvl="0" marL="0" rtl="0" algn="l">
              <a:spcBef>
                <a:spcPts val="1200"/>
              </a:spcBef>
              <a:spcAft>
                <a:spcPts val="0"/>
              </a:spcAft>
              <a:buNone/>
            </a:pPr>
            <a:r>
              <a:rPr lang="en">
                <a:solidFill>
                  <a:schemeClr val="lt1"/>
                </a:solidFill>
              </a:rPr>
              <a:t>But we rather you try and be inclusive and get it wrong sometimes. We all make mistakes. </a:t>
            </a:r>
            <a:endParaRPr>
              <a:solidFill>
                <a:schemeClr val="lt1"/>
              </a:solidFill>
            </a:endParaRPr>
          </a:p>
          <a:p>
            <a:pPr indent="0" lvl="0" marL="0" rtl="0" algn="l">
              <a:spcBef>
                <a:spcPts val="1200"/>
              </a:spcBef>
              <a:spcAft>
                <a:spcPts val="0"/>
              </a:spcAft>
              <a:buNone/>
            </a:pPr>
            <a:r>
              <a:rPr lang="en">
                <a:solidFill>
                  <a:schemeClr val="lt1"/>
                </a:solidFill>
              </a:rPr>
              <a:t>Here is an example of where Boots got their language wrong. </a:t>
            </a:r>
            <a:endParaRPr>
              <a:solidFill>
                <a:schemeClr val="lt1"/>
              </a:solidFill>
            </a:endParaRPr>
          </a:p>
          <a:p>
            <a:pPr indent="0" lvl="0" marL="0" rtl="0" algn="l">
              <a:spcBef>
                <a:spcPts val="1200"/>
              </a:spcBef>
              <a:spcAft>
                <a:spcPts val="0"/>
              </a:spcAft>
              <a:buNone/>
            </a:pPr>
            <a:r>
              <a:rPr lang="en">
                <a:solidFill>
                  <a:schemeClr val="lt1"/>
                </a:solidFill>
              </a:rPr>
              <a:t>This sign more than likely occurred  because they were not listening and involving disabled people either as customers or employees. </a:t>
            </a:r>
            <a:endParaRPr>
              <a:solidFill>
                <a:schemeClr val="lt1"/>
              </a:solidFill>
            </a:endParaRPr>
          </a:p>
          <a:p>
            <a:pPr indent="0" lvl="0" marL="0" rtl="0" algn="l">
              <a:spcBef>
                <a:spcPts val="1200"/>
              </a:spcBef>
              <a:spcAft>
                <a:spcPts val="0"/>
              </a:spcAft>
              <a:buNone/>
            </a:pPr>
            <a:r>
              <a:rPr lang="en">
                <a:solidFill>
                  <a:schemeClr val="lt1"/>
                </a:solidFill>
              </a:rPr>
              <a:t>What do you think the impact was to sales? </a:t>
            </a:r>
            <a:endParaRPr>
              <a:solidFill>
                <a:schemeClr val="lt1"/>
              </a:solidFill>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Perceptions- influences attitudes and behaviors</a:t>
            </a:r>
            <a:r>
              <a:rPr lang="en"/>
              <a:t>.</a:t>
            </a:r>
            <a:endParaRPr/>
          </a:p>
        </p:txBody>
      </p:sp>
      <p:sp>
        <p:nvSpPr>
          <p:cNvPr id="104" name="Google Shape;104;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It i</a:t>
            </a:r>
            <a:r>
              <a:rPr lang="en">
                <a:solidFill>
                  <a:schemeClr val="lt1"/>
                </a:solidFill>
              </a:rPr>
              <a:t>s often our perceptions that holds people back. </a:t>
            </a:r>
            <a:endParaRPr>
              <a:solidFill>
                <a:schemeClr val="lt1"/>
              </a:solidFill>
            </a:endParaRPr>
          </a:p>
          <a:p>
            <a:pPr indent="0" lvl="0" marL="0" rtl="0" algn="l">
              <a:spcBef>
                <a:spcPts val="1200"/>
              </a:spcBef>
              <a:spcAft>
                <a:spcPts val="0"/>
              </a:spcAft>
              <a:buNone/>
            </a:pPr>
            <a:r>
              <a:rPr lang="en">
                <a:solidFill>
                  <a:schemeClr val="lt1"/>
                </a:solidFill>
              </a:rPr>
              <a:t>Incorrect assumptions are dangerous. </a:t>
            </a:r>
            <a:endParaRPr>
              <a:solidFill>
                <a:schemeClr val="lt1"/>
              </a:solidFill>
            </a:endParaRPr>
          </a:p>
          <a:p>
            <a:pPr indent="0" lvl="0" marL="0" rtl="0" algn="l">
              <a:spcBef>
                <a:spcPts val="1200"/>
              </a:spcBef>
              <a:spcAft>
                <a:spcPts val="0"/>
              </a:spcAft>
              <a:buNone/>
            </a:pPr>
            <a:r>
              <a:rPr lang="en">
                <a:solidFill>
                  <a:schemeClr val="lt1"/>
                </a:solidFill>
              </a:rPr>
              <a:t>For example- “Deaf” - often people immediately assume we cannot communicate or are stupid- which robs us of </a:t>
            </a:r>
            <a:r>
              <a:rPr lang="en">
                <a:solidFill>
                  <a:schemeClr val="lt1"/>
                </a:solidFill>
              </a:rPr>
              <a:t>opportunities</a:t>
            </a:r>
            <a:r>
              <a:rPr lang="en">
                <a:solidFill>
                  <a:schemeClr val="lt1"/>
                </a:solidFill>
              </a:rPr>
              <a:t> in employment and in life.</a:t>
            </a:r>
            <a:endParaRPr>
              <a:solidFill>
                <a:schemeClr val="lt1"/>
              </a:solidFill>
            </a:endParaRPr>
          </a:p>
          <a:p>
            <a:pPr indent="0" lvl="0" marL="0" rtl="0" algn="l">
              <a:spcBef>
                <a:spcPts val="1200"/>
              </a:spcBef>
              <a:spcAft>
                <a:spcPts val="0"/>
              </a:spcAft>
              <a:buNone/>
            </a:pPr>
            <a:r>
              <a:rPr lang="en">
                <a:solidFill>
                  <a:schemeClr val="lt1"/>
                </a:solidFill>
              </a:rPr>
              <a:t>Challenging perceptions is an important topic to explore in any disability awareness training. This will be explored in more detail in the workshops.</a:t>
            </a:r>
            <a:endParaRPr>
              <a:solidFill>
                <a:schemeClr val="lt1"/>
              </a:solidFill>
            </a:endParaRPr>
          </a:p>
          <a:p>
            <a:pPr indent="0" lvl="0" marL="0" rtl="0" algn="l">
              <a:spcBef>
                <a:spcPts val="1200"/>
              </a:spcBef>
              <a:spcAft>
                <a:spcPts val="1200"/>
              </a:spcAft>
              <a:buNone/>
            </a:pPr>
            <a:r>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79902CA4774439B045AED1163EBED" ma:contentTypeVersion="5" ma:contentTypeDescription="Create a new document." ma:contentTypeScope="" ma:versionID="041cd4fcc0986e6234dffbee2a1264c0">
  <xsd:schema xmlns:xsd="http://www.w3.org/2001/XMLSchema" xmlns:xs="http://www.w3.org/2001/XMLSchema" xmlns:p="http://schemas.microsoft.com/office/2006/metadata/properties" xmlns:ns2="ff38a5f1-6975-4096-9060-0ed750a6c2ff" xmlns:ns3="ad7dcdc7-3f39-4ce0-a5bb-add2f406808e" xmlns:ns4="dc67130e-e96b-422a-a935-54d9bbd516ad" xmlns:ns5="aef36d47-cec9-4c09-b00c-0f06dbdc68e5" targetNamespace="http://schemas.microsoft.com/office/2006/metadata/properties" ma:root="true" ma:fieldsID="3b2591abecf39e64ffc04d4d44212f69" ns2:_="" ns3:_="" ns4:_="" ns5:_="">
    <xsd:import namespace="ff38a5f1-6975-4096-9060-0ed750a6c2ff"/>
    <xsd:import namespace="ad7dcdc7-3f39-4ce0-a5bb-add2f406808e"/>
    <xsd:import namespace="dc67130e-e96b-422a-a935-54d9bbd516ad"/>
    <xsd:import namespace="aef36d47-cec9-4c09-b00c-0f06dbdc68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4:lcf76f155ced4ddcb4097134ff3c332f" minOccurs="0"/>
                <xsd:element ref="ns5:TaxCatchAll"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38a5f1-6975-4096-9060-0ed750a6c2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7dcdc7-3f39-4ce0-a5bb-add2f406808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67130e-e96b-422a-a935-54d9bbd516ad" elementFormDefault="qualified">
    <xsd:import namespace="http://schemas.microsoft.com/office/2006/documentManagement/types"/>
    <xsd:import namespace="http://schemas.microsoft.com/office/infopath/2007/PartnerControls"/>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a7afa9-ec24-41b1-98b7-e0102151998b"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f36d47-cec9-4c09-b00c-0f06dbdc68e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b888b9c-cac7-4182-99e2-076f5b32371b}" ma:internalName="TaxCatchAll" ma:showField="CatchAllData" ma:web="aef36d47-cec9-4c09-b00c-0f06dbdc6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67130e-e96b-422a-a935-54d9bbd516ad">
      <Terms xmlns="http://schemas.microsoft.com/office/infopath/2007/PartnerControls"/>
    </lcf76f155ced4ddcb4097134ff3c332f>
    <TaxCatchAll xmlns="aef36d47-cec9-4c09-b00c-0f06dbdc68e5" xsi:nil="true"/>
  </documentManagement>
</p:properties>
</file>

<file path=customXml/itemProps1.xml><?xml version="1.0" encoding="utf-8"?>
<ds:datastoreItem xmlns:ds="http://schemas.openxmlformats.org/officeDocument/2006/customXml" ds:itemID="{D6030D8D-393F-4DCB-A183-ECE04384ED28}"/>
</file>

<file path=customXml/itemProps2.xml><?xml version="1.0" encoding="utf-8"?>
<ds:datastoreItem xmlns:ds="http://schemas.openxmlformats.org/officeDocument/2006/customXml" ds:itemID="{999261DF-90EF-4C8C-83BD-75BA8989DECE}"/>
</file>

<file path=customXml/itemProps3.xml><?xml version="1.0" encoding="utf-8"?>
<ds:datastoreItem xmlns:ds="http://schemas.openxmlformats.org/officeDocument/2006/customXml" ds:itemID="{12E8E16F-A1DB-4E4A-BEEF-F92D84D850C1}"/>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0x010100CD779902CA4774439B045AED1163EBED</vt:lpwstr>
  </property>
</Properties>
</file>